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B0604020202020204" charset="0"/>
      <p:regular r:id="rId14"/>
      <p:bold r:id="rId15"/>
      <p:italic r:id="rId16"/>
      <p:boldItalic r:id="rId17"/>
    </p:embeddedFont>
    <p:embeddedFont>
      <p:font typeface="Montserrat"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168"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030023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660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82541744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82541744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09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82541744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82541744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814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7fe27d8ff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7fe27d8f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336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7fe27d8f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7fe27d8f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990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7fe27d8f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7fe27d8f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5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64ae2f4df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64ae2f4df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38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7fe27d8f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7fe27d8f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2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64ae2f4df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64ae2f4d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169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810c0151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810c0151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80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810c0151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810c0151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178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3089900" y="1720350"/>
            <a:ext cx="3508325" cy="2337475"/>
          </a:xfrm>
          <a:prstGeom prst="rect">
            <a:avLst/>
          </a:prstGeom>
          <a:noFill/>
          <a:ln>
            <a:noFill/>
          </a:ln>
        </p:spPr>
      </p:pic>
      <p:sp>
        <p:nvSpPr>
          <p:cNvPr id="135" name="Google Shape;135;p13"/>
          <p:cNvSpPr txBox="1">
            <a:spLocks noGrp="1"/>
          </p:cNvSpPr>
          <p:nvPr>
            <p:ph type="title" idx="4294967295"/>
          </p:nvPr>
        </p:nvSpPr>
        <p:spPr>
          <a:xfrm>
            <a:off x="4745175" y="101000"/>
            <a:ext cx="4329600" cy="1119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s-419" sz="1600"/>
              <a:t>Tutorial de Compute Engine: virtual Machines (vMs) Google Cloud, para generación de máquinas virtuales</a:t>
            </a:r>
            <a:r>
              <a:rPr lang="es-419"/>
              <a:t> </a:t>
            </a:r>
            <a:endParaRPr/>
          </a:p>
        </p:txBody>
      </p:sp>
      <p:sp>
        <p:nvSpPr>
          <p:cNvPr id="136" name="Google Shape;136;p13"/>
          <p:cNvSpPr txBox="1">
            <a:spLocks noGrp="1"/>
          </p:cNvSpPr>
          <p:nvPr>
            <p:ph type="body" idx="4294967295"/>
          </p:nvPr>
        </p:nvSpPr>
        <p:spPr>
          <a:xfrm>
            <a:off x="7125150" y="2783650"/>
            <a:ext cx="1854300" cy="16905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b="1"/>
              <a:t>Integrantes:</a:t>
            </a:r>
            <a:endParaRPr b="1"/>
          </a:p>
          <a:p>
            <a:pPr marL="0" lvl="0" indent="0" algn="l" rtl="0">
              <a:spcBef>
                <a:spcPts val="1600"/>
              </a:spcBef>
              <a:spcAft>
                <a:spcPts val="0"/>
              </a:spcAft>
              <a:buNone/>
            </a:pPr>
            <a:r>
              <a:rPr lang="es-419"/>
              <a:t>-Toapanta Elián</a:t>
            </a:r>
            <a:endParaRPr/>
          </a:p>
          <a:p>
            <a:pPr marL="0" lvl="0" indent="0" algn="l" rtl="0">
              <a:spcBef>
                <a:spcPts val="1600"/>
              </a:spcBef>
              <a:spcAft>
                <a:spcPts val="0"/>
              </a:spcAft>
              <a:buNone/>
            </a:pPr>
            <a:r>
              <a:rPr lang="es-419"/>
              <a:t>-Torres Marlon</a:t>
            </a:r>
            <a:endParaRPr/>
          </a:p>
          <a:p>
            <a:pPr marL="0" lvl="0" indent="0" algn="l" rtl="0">
              <a:spcBef>
                <a:spcPts val="1600"/>
              </a:spcBef>
              <a:spcAft>
                <a:spcPts val="1600"/>
              </a:spcAft>
              <a:buNone/>
            </a:pPr>
            <a:r>
              <a:rPr lang="es-419"/>
              <a:t>-Zambrano Alejandro</a:t>
            </a:r>
            <a:endParaRPr/>
          </a:p>
        </p:txBody>
      </p:sp>
      <p:sp>
        <p:nvSpPr>
          <p:cNvPr id="137" name="Google Shape;137;p13"/>
          <p:cNvSpPr txBox="1">
            <a:spLocks noGrp="1"/>
          </p:cNvSpPr>
          <p:nvPr>
            <p:ph type="body" idx="4294967295"/>
          </p:nvPr>
        </p:nvSpPr>
        <p:spPr>
          <a:xfrm>
            <a:off x="7093050" y="1720338"/>
            <a:ext cx="1918500" cy="8460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s-419" sz="1900" b="1"/>
              <a:t>Arquitectura de computadoras</a:t>
            </a:r>
            <a:endParaRPr sz="1900"/>
          </a:p>
        </p:txBody>
      </p:sp>
      <p:pic>
        <p:nvPicPr>
          <p:cNvPr id="138" name="Google Shape;138;p13"/>
          <p:cNvPicPr preferRelativeResize="0"/>
          <p:nvPr/>
        </p:nvPicPr>
        <p:blipFill>
          <a:blip r:embed="rId4">
            <a:alphaModFix/>
          </a:blip>
          <a:stretch>
            <a:fillRect/>
          </a:stretch>
        </p:blipFill>
        <p:spPr>
          <a:xfrm>
            <a:off x="1272875" y="151338"/>
            <a:ext cx="3065325" cy="846025"/>
          </a:xfrm>
          <a:prstGeom prst="rect">
            <a:avLst/>
          </a:prstGeom>
          <a:noFill/>
          <a:ln>
            <a:noFill/>
          </a:ln>
        </p:spPr>
      </p:pic>
      <p:pic>
        <p:nvPicPr>
          <p:cNvPr id="139" name="Google Shape;139;p13"/>
          <p:cNvPicPr preferRelativeResize="0"/>
          <p:nvPr/>
        </p:nvPicPr>
        <p:blipFill>
          <a:blip r:embed="rId5">
            <a:alphaModFix/>
          </a:blip>
          <a:stretch>
            <a:fillRect/>
          </a:stretch>
        </p:blipFill>
        <p:spPr>
          <a:xfrm>
            <a:off x="2983075" y="1220900"/>
            <a:ext cx="696200" cy="3915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ppt_x"/>
                                          </p:val>
                                        </p:tav>
                                        <p:tav tm="100000">
                                          <p:val>
                                            <p:strVal val="#ppt_x"/>
                                          </p:val>
                                        </p:tav>
                                      </p:tavLst>
                                    </p:anim>
                                    <p:anim calcmode="lin" valueType="num">
                                      <p:cBhvr additive="base">
                                        <p:cTn id="8" dur="500" fill="hold"/>
                                        <p:tgtEl>
                                          <p:spTgt spid="1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7">
                                            <p:bg/>
                                          </p:spTgt>
                                        </p:tgtEl>
                                        <p:attrNameLst>
                                          <p:attrName>style.visibility</p:attrName>
                                        </p:attrNameLst>
                                      </p:cBhvr>
                                      <p:to>
                                        <p:strVal val="visible"/>
                                      </p:to>
                                    </p:set>
                                    <p:anim calcmode="lin" valueType="num">
                                      <p:cBhvr additive="base">
                                        <p:cTn id="15" dur="500" fill="hold"/>
                                        <p:tgtEl>
                                          <p:spTgt spid="137">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137">
                                            <p:bg/>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7">
                                            <p:txEl>
                                              <p:pRg st="0" end="0"/>
                                            </p:txEl>
                                          </p:spTgt>
                                        </p:tgtEl>
                                        <p:attrNameLst>
                                          <p:attrName>style.visibility</p:attrName>
                                        </p:attrNameLst>
                                      </p:cBhvr>
                                      <p:to>
                                        <p:strVal val="visible"/>
                                      </p:to>
                                    </p:set>
                                    <p:anim calcmode="lin" valueType="num">
                                      <p:cBhvr additive="base">
                                        <p:cTn id="21" dur="500" fill="hold"/>
                                        <p:tgtEl>
                                          <p:spTgt spid="13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7">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6">
                                            <p:bg/>
                                          </p:spTgt>
                                        </p:tgtEl>
                                        <p:attrNameLst>
                                          <p:attrName>style.visibility</p:attrName>
                                        </p:attrNameLst>
                                      </p:cBhvr>
                                      <p:to>
                                        <p:strVal val="visible"/>
                                      </p:to>
                                    </p:set>
                                    <p:anim calcmode="lin" valueType="num">
                                      <p:cBhvr additive="base">
                                        <p:cTn id="25" dur="500" fill="hold"/>
                                        <p:tgtEl>
                                          <p:spTgt spid="136">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136">
                                            <p:bg/>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6">
                                            <p:txEl>
                                              <p:pRg st="0" end="0"/>
                                            </p:txEl>
                                          </p:spTgt>
                                        </p:tgtEl>
                                        <p:attrNameLst>
                                          <p:attrName>style.visibility</p:attrName>
                                        </p:attrNameLst>
                                      </p:cBhvr>
                                      <p:to>
                                        <p:strVal val="visible"/>
                                      </p:to>
                                    </p:set>
                                    <p:anim calcmode="lin" valueType="num">
                                      <p:cBhvr additive="base">
                                        <p:cTn id="31" dur="500" fill="hold"/>
                                        <p:tgtEl>
                                          <p:spTgt spid="13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6">
                                            <p:txEl>
                                              <p:pRg st="1" end="1"/>
                                            </p:txEl>
                                          </p:spTgt>
                                        </p:tgtEl>
                                        <p:attrNameLst>
                                          <p:attrName>style.visibility</p:attrName>
                                        </p:attrNameLst>
                                      </p:cBhvr>
                                      <p:to>
                                        <p:strVal val="visible"/>
                                      </p:to>
                                    </p:set>
                                    <p:anim calcmode="lin" valueType="num">
                                      <p:cBhvr additive="base">
                                        <p:cTn id="37" dur="500" fill="hold"/>
                                        <p:tgtEl>
                                          <p:spTgt spid="136">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6">
                                            <p:txEl>
                                              <p:pRg st="2" end="2"/>
                                            </p:txEl>
                                          </p:spTgt>
                                        </p:tgtEl>
                                        <p:attrNameLst>
                                          <p:attrName>style.visibility</p:attrName>
                                        </p:attrNameLst>
                                      </p:cBhvr>
                                      <p:to>
                                        <p:strVal val="visible"/>
                                      </p:to>
                                    </p:set>
                                    <p:anim calcmode="lin" valueType="num">
                                      <p:cBhvr additive="base">
                                        <p:cTn id="43" dur="500" fill="hold"/>
                                        <p:tgtEl>
                                          <p:spTgt spid="136">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6">
                                            <p:txEl>
                                              <p:pRg st="3" end="3"/>
                                            </p:txEl>
                                          </p:spTgt>
                                        </p:tgtEl>
                                        <p:attrNameLst>
                                          <p:attrName>style.visibility</p:attrName>
                                        </p:attrNameLst>
                                      </p:cBhvr>
                                      <p:to>
                                        <p:strVal val="visible"/>
                                      </p:to>
                                    </p:set>
                                    <p:anim calcmode="lin" valueType="num">
                                      <p:cBhvr additive="base">
                                        <p:cTn id="49" dur="500" fill="hold"/>
                                        <p:tgtEl>
                                          <p:spTgt spid="136">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build="p" animBg="1"/>
      <p:bldP spid="137"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2"/>
          <p:cNvSpPr txBox="1">
            <a:spLocks noGrp="1"/>
          </p:cNvSpPr>
          <p:nvPr>
            <p:ph type="title"/>
          </p:nvPr>
        </p:nvSpPr>
        <p:spPr>
          <a:xfrm>
            <a:off x="1297500" y="393750"/>
            <a:ext cx="2455500" cy="687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a:t>Conclusiones </a:t>
            </a:r>
            <a:endParaRPr/>
          </a:p>
        </p:txBody>
      </p:sp>
      <p:sp>
        <p:nvSpPr>
          <p:cNvPr id="224" name="Google Shape;224;p22"/>
          <p:cNvSpPr txBox="1">
            <a:spLocks noGrp="1"/>
          </p:cNvSpPr>
          <p:nvPr>
            <p:ph type="body" idx="1"/>
          </p:nvPr>
        </p:nvSpPr>
        <p:spPr>
          <a:xfrm>
            <a:off x="176575" y="1667000"/>
            <a:ext cx="4470000" cy="31425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s-419"/>
              <a:t>-Las máquinas virtuales simplemente es un programa que simula un pc real y en el cual podemos instalar un SO diferente al que tenemos en el Pc real. Con esta máquina virtual podemos tener en nuestra computadora más de un SO</a:t>
            </a:r>
            <a:endParaRPr/>
          </a:p>
          <a:p>
            <a:pPr marL="0" lvl="0" indent="0" algn="just" rtl="0">
              <a:spcBef>
                <a:spcPts val="1600"/>
              </a:spcBef>
              <a:spcAft>
                <a:spcPts val="0"/>
              </a:spcAft>
              <a:buNone/>
            </a:pPr>
            <a:r>
              <a:rPr lang="es-419"/>
              <a:t>-En la actualidad los servicios de cloud comuting están cambiando principalmente la forma en la cual las empresas interactúan con sus consumidores y con sus empresas asociadas, pero el cloud computing no solo es para empresas también son para personas común y corrientes que quieran realizar una gran cantidad de operaciones o tareas.</a:t>
            </a:r>
            <a:endParaRPr/>
          </a:p>
          <a:p>
            <a:pPr marL="0" lvl="0" indent="0" algn="just" rtl="0">
              <a:spcBef>
                <a:spcPts val="1600"/>
              </a:spcBef>
              <a:spcAft>
                <a:spcPts val="1600"/>
              </a:spcAft>
              <a:buNone/>
            </a:pPr>
            <a:endParaRPr/>
          </a:p>
        </p:txBody>
      </p:sp>
      <p:sp>
        <p:nvSpPr>
          <p:cNvPr id="225" name="Google Shape;225;p22"/>
          <p:cNvSpPr txBox="1"/>
          <p:nvPr/>
        </p:nvSpPr>
        <p:spPr>
          <a:xfrm>
            <a:off x="5057850" y="983300"/>
            <a:ext cx="3956400" cy="1654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s-419" sz="1300">
                <a:solidFill>
                  <a:srgbClr val="FFFFFF"/>
                </a:solidFill>
              </a:rPr>
              <a:t>-El servicio  de la creación de máquinas virtuales en Google Cloud Platform es muy intuitivo y no demora mucho la creación de la máquina virtual. El hecho que otorgar un presupuesto por un año también es de apreciar, como también las estimaciones del cobro por los servicios de la plataforma, todo esto en tiempo real.</a:t>
            </a:r>
            <a:endParaRPr sz="1300">
              <a:solidFill>
                <a:srgbClr val="FFFFFF"/>
              </a:solidFill>
            </a:endParaRPr>
          </a:p>
        </p:txBody>
      </p:sp>
      <p:pic>
        <p:nvPicPr>
          <p:cNvPr id="226" name="Google Shape;226;p22"/>
          <p:cNvPicPr preferRelativeResize="0"/>
          <p:nvPr/>
        </p:nvPicPr>
        <p:blipFill>
          <a:blip r:embed="rId3">
            <a:alphaModFix/>
          </a:blip>
          <a:stretch>
            <a:fillRect/>
          </a:stretch>
        </p:blipFill>
        <p:spPr>
          <a:xfrm>
            <a:off x="6404425" y="3172800"/>
            <a:ext cx="1369625" cy="17031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barn(inVertical)">
                                      <p:cBhvr>
                                        <p:cTn id="7" dur="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barn(inVertical)">
                                      <p:cBhvr>
                                        <p:cTn id="12" dur="500"/>
                                        <p:tgtEl>
                                          <p:spTgt spid="2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4">
                                            <p:bg/>
                                          </p:spTgt>
                                        </p:tgtEl>
                                        <p:attrNameLst>
                                          <p:attrName>style.visibility</p:attrName>
                                        </p:attrNameLst>
                                      </p:cBhvr>
                                      <p:to>
                                        <p:strVal val="visible"/>
                                      </p:to>
                                    </p:set>
                                    <p:animEffect transition="in" filter="barn(inVertical)">
                                      <p:cBhvr>
                                        <p:cTn id="17" dur="500"/>
                                        <p:tgtEl>
                                          <p:spTgt spid="224">
                                            <p:bg/>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24">
                                            <p:txEl>
                                              <p:pRg st="0" end="0"/>
                                            </p:txEl>
                                          </p:spTgt>
                                        </p:tgtEl>
                                        <p:attrNameLst>
                                          <p:attrName>style.visibility</p:attrName>
                                        </p:attrNameLst>
                                      </p:cBhvr>
                                      <p:to>
                                        <p:strVal val="visible"/>
                                      </p:to>
                                    </p:set>
                                    <p:animEffect transition="in" filter="barn(inVertical)">
                                      <p:cBhvr>
                                        <p:cTn id="22" dur="500"/>
                                        <p:tgtEl>
                                          <p:spTgt spid="22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24">
                                            <p:txEl>
                                              <p:pRg st="1" end="1"/>
                                            </p:txEl>
                                          </p:spTgt>
                                        </p:tgtEl>
                                        <p:attrNameLst>
                                          <p:attrName>style.visibility</p:attrName>
                                        </p:attrNameLst>
                                      </p:cBhvr>
                                      <p:to>
                                        <p:strVal val="visible"/>
                                      </p:to>
                                    </p:set>
                                    <p:animEffect transition="in" filter="barn(inVertical)">
                                      <p:cBhvr>
                                        <p:cTn id="27" dur="500"/>
                                        <p:tgtEl>
                                          <p:spTgt spid="2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4" grpId="0" build="p" animBg="1"/>
      <p:bldP spid="2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3"/>
          <p:cNvPicPr preferRelativeResize="0"/>
          <p:nvPr/>
        </p:nvPicPr>
        <p:blipFill>
          <a:blip r:embed="rId3">
            <a:alphaModFix/>
          </a:blip>
          <a:stretch>
            <a:fillRect/>
          </a:stretch>
        </p:blipFill>
        <p:spPr>
          <a:xfrm>
            <a:off x="1562800" y="211055"/>
            <a:ext cx="6429049" cy="470157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1297500" y="298500"/>
            <a:ext cx="1906500" cy="6195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a:t>El objetivo:</a:t>
            </a:r>
            <a:endParaRPr/>
          </a:p>
        </p:txBody>
      </p:sp>
      <p:sp>
        <p:nvSpPr>
          <p:cNvPr id="145" name="Google Shape;145;p14"/>
          <p:cNvSpPr txBox="1">
            <a:spLocks noGrp="1"/>
          </p:cNvSpPr>
          <p:nvPr>
            <p:ph type="body" idx="1"/>
          </p:nvPr>
        </p:nvSpPr>
        <p:spPr>
          <a:xfrm>
            <a:off x="1297500" y="918000"/>
            <a:ext cx="3785400" cy="15843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s-419" sz="1600"/>
              <a:t>Realizar un tutorial de como crear una máquina virtual utilizando la plataforma Google cloud: compute engine, analizando las ventajas y desventajas que posee junto con su  utilidad</a:t>
            </a:r>
            <a:r>
              <a:rPr lang="es-419"/>
              <a:t>.</a:t>
            </a:r>
            <a:endParaRPr/>
          </a:p>
        </p:txBody>
      </p:sp>
      <p:pic>
        <p:nvPicPr>
          <p:cNvPr id="146" name="Google Shape;146;p14"/>
          <p:cNvPicPr preferRelativeResize="0"/>
          <p:nvPr/>
        </p:nvPicPr>
        <p:blipFill>
          <a:blip r:embed="rId3">
            <a:alphaModFix/>
          </a:blip>
          <a:stretch>
            <a:fillRect/>
          </a:stretch>
        </p:blipFill>
        <p:spPr>
          <a:xfrm>
            <a:off x="5896125" y="468825"/>
            <a:ext cx="2860948" cy="1630100"/>
          </a:xfrm>
          <a:prstGeom prst="rect">
            <a:avLst/>
          </a:prstGeom>
          <a:noFill/>
          <a:ln>
            <a:noFill/>
          </a:ln>
        </p:spPr>
      </p:pic>
      <p:sp>
        <p:nvSpPr>
          <p:cNvPr id="147" name="Google Shape;147;p14"/>
          <p:cNvSpPr txBox="1"/>
          <p:nvPr/>
        </p:nvSpPr>
        <p:spPr>
          <a:xfrm>
            <a:off x="4269000" y="3287975"/>
            <a:ext cx="4701900" cy="15411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s-419">
                <a:solidFill>
                  <a:srgbClr val="FFFFFF"/>
                </a:solidFill>
              </a:rPr>
              <a:t>-Analizar las ventajas y desventajas de una máquina virtual.</a:t>
            </a:r>
            <a:endParaRPr>
              <a:solidFill>
                <a:srgbClr val="FFFFFF"/>
              </a:solidFill>
            </a:endParaRPr>
          </a:p>
          <a:p>
            <a:pPr marL="0" lvl="0" indent="0" algn="just" rtl="0">
              <a:spcBef>
                <a:spcPts val="0"/>
              </a:spcBef>
              <a:spcAft>
                <a:spcPts val="0"/>
              </a:spcAft>
              <a:buNone/>
            </a:pPr>
            <a:r>
              <a:rPr lang="es-419">
                <a:solidFill>
                  <a:srgbClr val="FFFFFF"/>
                </a:solidFill>
              </a:rPr>
              <a:t>-Explicar los usos que tienen las máquinas virtuales en la actualidad.</a:t>
            </a:r>
            <a:endParaRPr>
              <a:solidFill>
                <a:srgbClr val="FFFFFF"/>
              </a:solidFill>
            </a:endParaRPr>
          </a:p>
          <a:p>
            <a:pPr marL="0" lvl="0" indent="0" algn="just" rtl="0">
              <a:spcBef>
                <a:spcPts val="0"/>
              </a:spcBef>
              <a:spcAft>
                <a:spcPts val="0"/>
              </a:spcAft>
              <a:buNone/>
            </a:pPr>
            <a:r>
              <a:rPr lang="es-419">
                <a:solidFill>
                  <a:srgbClr val="FFFFFF"/>
                </a:solidFill>
              </a:rPr>
              <a:t>-Mostrar el proceso de crear una máquina virtual a través de la plataforma Google cloud: compute engine.</a:t>
            </a:r>
            <a:endParaRPr>
              <a:solidFill>
                <a:srgbClr val="FFFFFF"/>
              </a:solidFill>
            </a:endParaRPr>
          </a:p>
        </p:txBody>
      </p:sp>
      <p:sp>
        <p:nvSpPr>
          <p:cNvPr id="148" name="Google Shape;148;p14"/>
          <p:cNvSpPr txBox="1">
            <a:spLocks noGrp="1"/>
          </p:cNvSpPr>
          <p:nvPr>
            <p:ph type="title"/>
          </p:nvPr>
        </p:nvSpPr>
        <p:spPr>
          <a:xfrm>
            <a:off x="5682300" y="2527850"/>
            <a:ext cx="3288600" cy="6195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sz="2000"/>
              <a:t>Objetivos Específicos</a:t>
            </a:r>
            <a:r>
              <a:rPr lang="es-419"/>
              <a:t>:</a:t>
            </a:r>
            <a:endParaRPr/>
          </a:p>
        </p:txBody>
      </p:sp>
      <p:pic>
        <p:nvPicPr>
          <p:cNvPr id="149" name="Google Shape;149;p14"/>
          <p:cNvPicPr preferRelativeResize="0"/>
          <p:nvPr/>
        </p:nvPicPr>
        <p:blipFill>
          <a:blip r:embed="rId4">
            <a:alphaModFix/>
          </a:blip>
          <a:stretch>
            <a:fillRect/>
          </a:stretch>
        </p:blipFill>
        <p:spPr>
          <a:xfrm>
            <a:off x="1373325" y="2933700"/>
            <a:ext cx="2566548" cy="171105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anim calcmode="lin" valueType="num">
                                      <p:cBhvr>
                                        <p:cTn id="8" dur="1000" fill="hold"/>
                                        <p:tgtEl>
                                          <p:spTgt spid="144"/>
                                        </p:tgtEl>
                                        <p:attrNameLst>
                                          <p:attrName>ppt_x</p:attrName>
                                        </p:attrNameLst>
                                      </p:cBhvr>
                                      <p:tavLst>
                                        <p:tav tm="0">
                                          <p:val>
                                            <p:strVal val="#ppt_x"/>
                                          </p:val>
                                        </p:tav>
                                        <p:tav tm="100000">
                                          <p:val>
                                            <p:strVal val="#ppt_x"/>
                                          </p:val>
                                        </p:tav>
                                      </p:tavLst>
                                    </p:anim>
                                    <p:anim calcmode="lin" valueType="num">
                                      <p:cBhvr>
                                        <p:cTn id="9" dur="1000" fill="hold"/>
                                        <p:tgtEl>
                                          <p:spTgt spid="14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5">
                                            <p:bg/>
                                          </p:spTgt>
                                        </p:tgtEl>
                                        <p:attrNameLst>
                                          <p:attrName>style.visibility</p:attrName>
                                        </p:attrNameLst>
                                      </p:cBhvr>
                                      <p:to>
                                        <p:strVal val="visible"/>
                                      </p:to>
                                    </p:set>
                                    <p:animEffect transition="in" filter="fade">
                                      <p:cBhvr>
                                        <p:cTn id="12" dur="1000"/>
                                        <p:tgtEl>
                                          <p:spTgt spid="145">
                                            <p:bg/>
                                          </p:spTgt>
                                        </p:tgtEl>
                                      </p:cBhvr>
                                    </p:animEffect>
                                    <p:anim calcmode="lin" valueType="num">
                                      <p:cBhvr>
                                        <p:cTn id="13" dur="1000" fill="hold"/>
                                        <p:tgtEl>
                                          <p:spTgt spid="145">
                                            <p:bg/>
                                          </p:spTgt>
                                        </p:tgtEl>
                                        <p:attrNameLst>
                                          <p:attrName>ppt_x</p:attrName>
                                        </p:attrNameLst>
                                      </p:cBhvr>
                                      <p:tavLst>
                                        <p:tav tm="0">
                                          <p:val>
                                            <p:strVal val="#ppt_x"/>
                                          </p:val>
                                        </p:tav>
                                        <p:tav tm="100000">
                                          <p:val>
                                            <p:strVal val="#ppt_x"/>
                                          </p:val>
                                        </p:tav>
                                      </p:tavLst>
                                    </p:anim>
                                    <p:anim calcmode="lin" valueType="num">
                                      <p:cBhvr>
                                        <p:cTn id="14" dur="1000" fill="hold"/>
                                        <p:tgtEl>
                                          <p:spTgt spid="145">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5">
                                            <p:txEl>
                                              <p:pRg st="0" end="0"/>
                                            </p:txEl>
                                          </p:spTgt>
                                        </p:tgtEl>
                                        <p:attrNameLst>
                                          <p:attrName>style.visibility</p:attrName>
                                        </p:attrNameLst>
                                      </p:cBhvr>
                                      <p:to>
                                        <p:strVal val="visible"/>
                                      </p:to>
                                    </p:set>
                                    <p:animEffect transition="in" filter="fade">
                                      <p:cBhvr>
                                        <p:cTn id="19" dur="1000"/>
                                        <p:tgtEl>
                                          <p:spTgt spid="145">
                                            <p:txEl>
                                              <p:pRg st="0" end="0"/>
                                            </p:txEl>
                                          </p:spTgt>
                                        </p:tgtEl>
                                      </p:cBhvr>
                                    </p:animEffect>
                                    <p:anim calcmode="lin" valueType="num">
                                      <p:cBhvr>
                                        <p:cTn id="20" dur="10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45">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6"/>
                                        </p:tgtEl>
                                        <p:attrNameLst>
                                          <p:attrName>style.visibility</p:attrName>
                                        </p:attrNameLst>
                                      </p:cBhvr>
                                      <p:to>
                                        <p:strVal val="visible"/>
                                      </p:to>
                                    </p:set>
                                    <p:animEffect transition="in" filter="fade">
                                      <p:cBhvr>
                                        <p:cTn id="24" dur="1000"/>
                                        <p:tgtEl>
                                          <p:spTgt spid="146"/>
                                        </p:tgtEl>
                                      </p:cBhvr>
                                    </p:animEffect>
                                    <p:anim calcmode="lin" valueType="num">
                                      <p:cBhvr>
                                        <p:cTn id="25" dur="1000" fill="hold"/>
                                        <p:tgtEl>
                                          <p:spTgt spid="146"/>
                                        </p:tgtEl>
                                        <p:attrNameLst>
                                          <p:attrName>ppt_x</p:attrName>
                                        </p:attrNameLst>
                                      </p:cBhvr>
                                      <p:tavLst>
                                        <p:tav tm="0">
                                          <p:val>
                                            <p:strVal val="#ppt_x"/>
                                          </p:val>
                                        </p:tav>
                                        <p:tav tm="100000">
                                          <p:val>
                                            <p:strVal val="#ppt_x"/>
                                          </p:val>
                                        </p:tav>
                                      </p:tavLst>
                                    </p:anim>
                                    <p:anim calcmode="lin" valueType="num">
                                      <p:cBhvr>
                                        <p:cTn id="26"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barn(inVertical)">
                                      <p:cBhvr>
                                        <p:cTn id="31" dur="500"/>
                                        <p:tgtEl>
                                          <p:spTgt spid="14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7"/>
                                        </p:tgtEl>
                                        <p:attrNameLst>
                                          <p:attrName>style.visibility</p:attrName>
                                        </p:attrNameLst>
                                      </p:cBhvr>
                                      <p:to>
                                        <p:strVal val="visible"/>
                                      </p:to>
                                    </p:set>
                                    <p:animEffect transition="in" filter="barn(inVertical)">
                                      <p:cBhvr>
                                        <p:cTn id="34" dur="500"/>
                                        <p:tgtEl>
                                          <p:spTgt spid="147"/>
                                        </p:tgtEl>
                                      </p:cBhvr>
                                    </p:animEffect>
                                  </p:childTnLst>
                                </p:cTn>
                              </p:par>
                              <p:par>
                                <p:cTn id="35" presetID="16" presetClass="entr" presetSubtype="21" fill="hold" nodeType="withEffect">
                                  <p:stCondLst>
                                    <p:cond delay="0"/>
                                  </p:stCondLst>
                                  <p:childTnLst>
                                    <p:set>
                                      <p:cBhvr>
                                        <p:cTn id="36" dur="1" fill="hold">
                                          <p:stCondLst>
                                            <p:cond delay="0"/>
                                          </p:stCondLst>
                                        </p:cTn>
                                        <p:tgtEl>
                                          <p:spTgt spid="149"/>
                                        </p:tgtEl>
                                        <p:attrNameLst>
                                          <p:attrName>style.visibility</p:attrName>
                                        </p:attrNameLst>
                                      </p:cBhvr>
                                      <p:to>
                                        <p:strVal val="visible"/>
                                      </p:to>
                                    </p:set>
                                    <p:animEffect transition="in" filter="barn(inVertical)">
                                      <p:cBhvr>
                                        <p:cTn id="3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build="p" animBg="1"/>
      <p:bldP spid="147" grpId="0" animBg="1"/>
      <p:bldP spid="1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5"/>
          <p:cNvSpPr txBox="1">
            <a:spLocks noGrp="1"/>
          </p:cNvSpPr>
          <p:nvPr>
            <p:ph type="title"/>
          </p:nvPr>
        </p:nvSpPr>
        <p:spPr>
          <a:xfrm>
            <a:off x="1041050" y="159725"/>
            <a:ext cx="3869400" cy="447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sz="1900" dirty="0"/>
              <a:t>¿Qué es una máquina virtual? </a:t>
            </a:r>
            <a:endParaRPr sz="1900" dirty="0"/>
          </a:p>
        </p:txBody>
      </p:sp>
      <p:sp>
        <p:nvSpPr>
          <p:cNvPr id="155" name="Google Shape;155;p15"/>
          <p:cNvSpPr txBox="1">
            <a:spLocks noGrp="1"/>
          </p:cNvSpPr>
          <p:nvPr>
            <p:ph type="body" idx="1"/>
          </p:nvPr>
        </p:nvSpPr>
        <p:spPr>
          <a:xfrm>
            <a:off x="1139450" y="874825"/>
            <a:ext cx="3672600" cy="12813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s-419" dirty="0"/>
              <a:t>-Se le define como un ordenador que utiliza únicamente software, emulando virtualmente los componentes del hardware como: el disco duro, la memoria RAM, tarjetas de red, tarjetas gráfica, </a:t>
            </a:r>
            <a:r>
              <a:rPr lang="es-419" dirty="0" err="1"/>
              <a:t>etc</a:t>
            </a:r>
            <a:endParaRPr dirty="0"/>
          </a:p>
          <a:p>
            <a:pPr marL="0" lvl="0" indent="0" algn="l" rtl="0">
              <a:spcBef>
                <a:spcPts val="1600"/>
              </a:spcBef>
              <a:spcAft>
                <a:spcPts val="1600"/>
              </a:spcAft>
              <a:buNone/>
            </a:pPr>
            <a:endParaRPr dirty="0"/>
          </a:p>
        </p:txBody>
      </p:sp>
      <p:sp>
        <p:nvSpPr>
          <p:cNvPr id="156" name="Google Shape;156;p15"/>
          <p:cNvSpPr txBox="1"/>
          <p:nvPr/>
        </p:nvSpPr>
        <p:spPr>
          <a:xfrm>
            <a:off x="5065575" y="1988935"/>
            <a:ext cx="3985350" cy="482579"/>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sz="1900">
                <a:solidFill>
                  <a:schemeClr val="lt1"/>
                </a:solidFill>
                <a:latin typeface="Montserrat"/>
                <a:ea typeface="Montserrat"/>
                <a:cs typeface="Montserrat"/>
                <a:sym typeface="Montserrat"/>
              </a:rPr>
              <a:t>¿Cómo se utiliza actualmente?</a:t>
            </a:r>
            <a:endParaRPr sz="1900">
              <a:solidFill>
                <a:schemeClr val="lt1"/>
              </a:solidFill>
              <a:latin typeface="Montserrat"/>
              <a:ea typeface="Montserrat"/>
              <a:cs typeface="Montserrat"/>
              <a:sym typeface="Montserrat"/>
            </a:endParaRPr>
          </a:p>
        </p:txBody>
      </p:sp>
      <p:pic>
        <p:nvPicPr>
          <p:cNvPr id="157" name="Google Shape;157;p15"/>
          <p:cNvPicPr preferRelativeResize="0"/>
          <p:nvPr/>
        </p:nvPicPr>
        <p:blipFill>
          <a:blip r:embed="rId3">
            <a:alphaModFix/>
          </a:blip>
          <a:stretch>
            <a:fillRect/>
          </a:stretch>
        </p:blipFill>
        <p:spPr>
          <a:xfrm>
            <a:off x="5028775" y="296150"/>
            <a:ext cx="1925774" cy="1349075"/>
          </a:xfrm>
          <a:prstGeom prst="rect">
            <a:avLst/>
          </a:prstGeom>
          <a:noFill/>
          <a:ln>
            <a:noFill/>
          </a:ln>
        </p:spPr>
      </p:pic>
      <p:pic>
        <p:nvPicPr>
          <p:cNvPr id="158" name="Google Shape;158;p15"/>
          <p:cNvPicPr preferRelativeResize="0"/>
          <p:nvPr/>
        </p:nvPicPr>
        <p:blipFill>
          <a:blip r:embed="rId4">
            <a:alphaModFix/>
          </a:blip>
          <a:stretch>
            <a:fillRect/>
          </a:stretch>
        </p:blipFill>
        <p:spPr>
          <a:xfrm>
            <a:off x="202075" y="2635975"/>
            <a:ext cx="2937725" cy="1925775"/>
          </a:xfrm>
          <a:prstGeom prst="rect">
            <a:avLst/>
          </a:prstGeom>
          <a:noFill/>
          <a:ln>
            <a:noFill/>
          </a:ln>
        </p:spPr>
      </p:pic>
      <p:sp>
        <p:nvSpPr>
          <p:cNvPr id="159" name="Google Shape;159;p15"/>
          <p:cNvSpPr txBox="1">
            <a:spLocks noGrp="1"/>
          </p:cNvSpPr>
          <p:nvPr>
            <p:ph type="body" idx="1"/>
          </p:nvPr>
        </p:nvSpPr>
        <p:spPr>
          <a:xfrm>
            <a:off x="5231013" y="2815225"/>
            <a:ext cx="3733500" cy="1981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s-419"/>
              <a:t>-Las máquinas virtuales son utilizadas para ofrecer servicios como por ejemplo correo, páginas web, servidores de videojuegos, servicios de entretenimiento,etc... </a:t>
            </a:r>
            <a:endParaRPr/>
          </a:p>
          <a:p>
            <a:pPr marL="0" lvl="0" indent="0" algn="just" rtl="0">
              <a:spcBef>
                <a:spcPts val="1600"/>
              </a:spcBef>
              <a:spcAft>
                <a:spcPts val="0"/>
              </a:spcAft>
              <a:buNone/>
            </a:pPr>
            <a:r>
              <a:rPr lang="es-419"/>
              <a:t>Un gran ejemplo de las máquinas virtuales son los administradores: Amazon AWS y Microsoft Azure.</a:t>
            </a:r>
            <a:endParaRPr/>
          </a:p>
          <a:p>
            <a:pPr marL="0" lvl="0" indent="0" algn="l" rtl="0">
              <a:spcBef>
                <a:spcPts val="1600"/>
              </a:spcBef>
              <a:spcAft>
                <a:spcPts val="1600"/>
              </a:spcAft>
              <a:buNone/>
            </a:pPr>
            <a:endParaRPr/>
          </a:p>
        </p:txBody>
      </p:sp>
      <p:pic>
        <p:nvPicPr>
          <p:cNvPr id="160" name="Google Shape;160;p15"/>
          <p:cNvPicPr preferRelativeResize="0"/>
          <p:nvPr/>
        </p:nvPicPr>
        <p:blipFill>
          <a:blip r:embed="rId5">
            <a:alphaModFix/>
          </a:blip>
          <a:stretch>
            <a:fillRect/>
          </a:stretch>
        </p:blipFill>
        <p:spPr>
          <a:xfrm>
            <a:off x="3139800" y="2635975"/>
            <a:ext cx="1925775" cy="1925775"/>
          </a:xfrm>
          <a:prstGeom prst="rect">
            <a:avLst/>
          </a:prstGeom>
          <a:noFill/>
          <a:ln>
            <a:noFill/>
          </a:ln>
        </p:spPr>
      </p:pic>
      <p:pic>
        <p:nvPicPr>
          <p:cNvPr id="161" name="Google Shape;161;p15"/>
          <p:cNvPicPr preferRelativeResize="0"/>
          <p:nvPr/>
        </p:nvPicPr>
        <p:blipFill>
          <a:blip r:embed="rId6">
            <a:alphaModFix/>
          </a:blip>
          <a:stretch>
            <a:fillRect/>
          </a:stretch>
        </p:blipFill>
        <p:spPr>
          <a:xfrm>
            <a:off x="6959250" y="296150"/>
            <a:ext cx="2054875" cy="134907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randombar(horizontal)">
                                      <p:cBhvr>
                                        <p:cTn id="7" dur="500"/>
                                        <p:tgtEl>
                                          <p:spTgt spid="1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5">
                                            <p:bg/>
                                          </p:spTgt>
                                        </p:tgtEl>
                                        <p:attrNameLst>
                                          <p:attrName>style.visibility</p:attrName>
                                        </p:attrNameLst>
                                      </p:cBhvr>
                                      <p:to>
                                        <p:strVal val="visible"/>
                                      </p:to>
                                    </p:set>
                                    <p:animEffect transition="in" filter="randombar(horizontal)">
                                      <p:cBhvr>
                                        <p:cTn id="10" dur="500"/>
                                        <p:tgtEl>
                                          <p:spTgt spid="155">
                                            <p:bg/>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5">
                                            <p:txEl>
                                              <p:pRg st="0" end="0"/>
                                            </p:txEl>
                                          </p:spTgt>
                                        </p:tgtEl>
                                        <p:attrNameLst>
                                          <p:attrName>style.visibility</p:attrName>
                                        </p:attrNameLst>
                                      </p:cBhvr>
                                      <p:to>
                                        <p:strVal val="visible"/>
                                      </p:to>
                                    </p:set>
                                    <p:animEffect transition="in" filter="randombar(horizontal)">
                                      <p:cBhvr>
                                        <p:cTn id="15" dur="500"/>
                                        <p:tgtEl>
                                          <p:spTgt spid="155">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57"/>
                                        </p:tgtEl>
                                        <p:attrNameLst>
                                          <p:attrName>style.visibility</p:attrName>
                                        </p:attrNameLst>
                                      </p:cBhvr>
                                      <p:to>
                                        <p:strVal val="visible"/>
                                      </p:to>
                                    </p:set>
                                    <p:animEffect transition="in" filter="randombar(horizontal)">
                                      <p:cBhvr>
                                        <p:cTn id="18" dur="500"/>
                                        <p:tgtEl>
                                          <p:spTgt spid="15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56"/>
                                        </p:tgtEl>
                                        <p:attrNameLst>
                                          <p:attrName>style.visibility</p:attrName>
                                        </p:attrNameLst>
                                      </p:cBhvr>
                                      <p:to>
                                        <p:strVal val="visible"/>
                                      </p:to>
                                    </p:set>
                                    <p:anim calcmode="lin" valueType="num">
                                      <p:cBhvr>
                                        <p:cTn id="23" dur="500" fill="hold"/>
                                        <p:tgtEl>
                                          <p:spTgt spid="156"/>
                                        </p:tgtEl>
                                        <p:attrNameLst>
                                          <p:attrName>ppt_w</p:attrName>
                                        </p:attrNameLst>
                                      </p:cBhvr>
                                      <p:tavLst>
                                        <p:tav tm="0">
                                          <p:val>
                                            <p:fltVal val="0"/>
                                          </p:val>
                                        </p:tav>
                                        <p:tav tm="100000">
                                          <p:val>
                                            <p:strVal val="#ppt_w"/>
                                          </p:val>
                                        </p:tav>
                                      </p:tavLst>
                                    </p:anim>
                                    <p:anim calcmode="lin" valueType="num">
                                      <p:cBhvr>
                                        <p:cTn id="24" dur="500" fill="hold"/>
                                        <p:tgtEl>
                                          <p:spTgt spid="156"/>
                                        </p:tgtEl>
                                        <p:attrNameLst>
                                          <p:attrName>ppt_h</p:attrName>
                                        </p:attrNameLst>
                                      </p:cBhvr>
                                      <p:tavLst>
                                        <p:tav tm="0">
                                          <p:val>
                                            <p:fltVal val="0"/>
                                          </p:val>
                                        </p:tav>
                                        <p:tav tm="100000">
                                          <p:val>
                                            <p:strVal val="#ppt_h"/>
                                          </p:val>
                                        </p:tav>
                                      </p:tavLst>
                                    </p:anim>
                                    <p:animEffect transition="in" filter="fade">
                                      <p:cBhvr>
                                        <p:cTn id="25" dur="500"/>
                                        <p:tgtEl>
                                          <p:spTgt spid="15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59">
                                            <p:bg/>
                                          </p:spTgt>
                                        </p:tgtEl>
                                        <p:attrNameLst>
                                          <p:attrName>style.visibility</p:attrName>
                                        </p:attrNameLst>
                                      </p:cBhvr>
                                      <p:to>
                                        <p:strVal val="visible"/>
                                      </p:to>
                                    </p:set>
                                    <p:anim calcmode="lin" valueType="num">
                                      <p:cBhvr>
                                        <p:cTn id="28" dur="500" fill="hold"/>
                                        <p:tgtEl>
                                          <p:spTgt spid="159">
                                            <p:bg/>
                                          </p:spTgt>
                                        </p:tgtEl>
                                        <p:attrNameLst>
                                          <p:attrName>ppt_w</p:attrName>
                                        </p:attrNameLst>
                                      </p:cBhvr>
                                      <p:tavLst>
                                        <p:tav tm="0">
                                          <p:val>
                                            <p:fltVal val="0"/>
                                          </p:val>
                                        </p:tav>
                                        <p:tav tm="100000">
                                          <p:val>
                                            <p:strVal val="#ppt_w"/>
                                          </p:val>
                                        </p:tav>
                                      </p:tavLst>
                                    </p:anim>
                                    <p:anim calcmode="lin" valueType="num">
                                      <p:cBhvr>
                                        <p:cTn id="29" dur="500" fill="hold"/>
                                        <p:tgtEl>
                                          <p:spTgt spid="159">
                                            <p:bg/>
                                          </p:spTgt>
                                        </p:tgtEl>
                                        <p:attrNameLst>
                                          <p:attrName>ppt_h</p:attrName>
                                        </p:attrNameLst>
                                      </p:cBhvr>
                                      <p:tavLst>
                                        <p:tav tm="0">
                                          <p:val>
                                            <p:fltVal val="0"/>
                                          </p:val>
                                        </p:tav>
                                        <p:tav tm="100000">
                                          <p:val>
                                            <p:strVal val="#ppt_h"/>
                                          </p:val>
                                        </p:tav>
                                      </p:tavLst>
                                    </p:anim>
                                    <p:animEffect transition="in" filter="fade">
                                      <p:cBhvr>
                                        <p:cTn id="30" dur="500"/>
                                        <p:tgtEl>
                                          <p:spTgt spid="159">
                                            <p:bg/>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9">
                                            <p:txEl>
                                              <p:pRg st="0" end="0"/>
                                            </p:txEl>
                                          </p:spTgt>
                                        </p:tgtEl>
                                        <p:attrNameLst>
                                          <p:attrName>style.visibility</p:attrName>
                                        </p:attrNameLst>
                                      </p:cBhvr>
                                      <p:to>
                                        <p:strVal val="visible"/>
                                      </p:to>
                                    </p:set>
                                    <p:anim calcmode="lin" valueType="num">
                                      <p:cBhvr>
                                        <p:cTn id="35" dur="500" fill="hold"/>
                                        <p:tgtEl>
                                          <p:spTgt spid="159">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59">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5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59">
                                            <p:txEl>
                                              <p:pRg st="1" end="1"/>
                                            </p:txEl>
                                          </p:spTgt>
                                        </p:tgtEl>
                                        <p:attrNameLst>
                                          <p:attrName>style.visibility</p:attrName>
                                        </p:attrNameLst>
                                      </p:cBhvr>
                                      <p:to>
                                        <p:strVal val="visible"/>
                                      </p:to>
                                    </p:set>
                                    <p:anim calcmode="lin" valueType="num">
                                      <p:cBhvr>
                                        <p:cTn id="42" dur="500" fill="hold"/>
                                        <p:tgtEl>
                                          <p:spTgt spid="159">
                                            <p:txEl>
                                              <p:pRg st="1" end="1"/>
                                            </p:txEl>
                                          </p:spTgt>
                                        </p:tgtEl>
                                        <p:attrNameLst>
                                          <p:attrName>ppt_w</p:attrName>
                                        </p:attrNameLst>
                                      </p:cBhvr>
                                      <p:tavLst>
                                        <p:tav tm="0">
                                          <p:val>
                                            <p:fltVal val="0"/>
                                          </p:val>
                                        </p:tav>
                                        <p:tav tm="100000">
                                          <p:val>
                                            <p:strVal val="#ppt_w"/>
                                          </p:val>
                                        </p:tav>
                                      </p:tavLst>
                                    </p:anim>
                                    <p:anim calcmode="lin" valueType="num">
                                      <p:cBhvr>
                                        <p:cTn id="43" dur="500" fill="hold"/>
                                        <p:tgtEl>
                                          <p:spTgt spid="159">
                                            <p:txEl>
                                              <p:pRg st="1" end="1"/>
                                            </p:txEl>
                                          </p:spTgt>
                                        </p:tgtEl>
                                        <p:attrNameLst>
                                          <p:attrName>ppt_h</p:attrName>
                                        </p:attrNameLst>
                                      </p:cBhvr>
                                      <p:tavLst>
                                        <p:tav tm="0">
                                          <p:val>
                                            <p:fltVal val="0"/>
                                          </p:val>
                                        </p:tav>
                                        <p:tav tm="100000">
                                          <p:val>
                                            <p:strVal val="#ppt_h"/>
                                          </p:val>
                                        </p:tav>
                                      </p:tavLst>
                                    </p:anim>
                                    <p:animEffect transition="in" filter="fade">
                                      <p:cBhvr>
                                        <p:cTn id="44" dur="500"/>
                                        <p:tgtEl>
                                          <p:spTgt spid="159">
                                            <p:txEl>
                                              <p:pRg st="1" end="1"/>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 calcmode="lin" valueType="num">
                                      <p:cBhvr>
                                        <p:cTn id="47" dur="500" fill="hold"/>
                                        <p:tgtEl>
                                          <p:spTgt spid="161"/>
                                        </p:tgtEl>
                                        <p:attrNameLst>
                                          <p:attrName>ppt_w</p:attrName>
                                        </p:attrNameLst>
                                      </p:cBhvr>
                                      <p:tavLst>
                                        <p:tav tm="0">
                                          <p:val>
                                            <p:fltVal val="0"/>
                                          </p:val>
                                        </p:tav>
                                        <p:tav tm="100000">
                                          <p:val>
                                            <p:strVal val="#ppt_w"/>
                                          </p:val>
                                        </p:tav>
                                      </p:tavLst>
                                    </p:anim>
                                    <p:anim calcmode="lin" valueType="num">
                                      <p:cBhvr>
                                        <p:cTn id="48" dur="500" fill="hold"/>
                                        <p:tgtEl>
                                          <p:spTgt spid="161"/>
                                        </p:tgtEl>
                                        <p:attrNameLst>
                                          <p:attrName>ppt_h</p:attrName>
                                        </p:attrNameLst>
                                      </p:cBhvr>
                                      <p:tavLst>
                                        <p:tav tm="0">
                                          <p:val>
                                            <p:fltVal val="0"/>
                                          </p:val>
                                        </p:tav>
                                        <p:tav tm="100000">
                                          <p:val>
                                            <p:strVal val="#ppt_h"/>
                                          </p:val>
                                        </p:tav>
                                      </p:tavLst>
                                    </p:anim>
                                    <p:animEffect transition="in" filter="fade">
                                      <p:cBhvr>
                                        <p:cTn id="49" dur="500"/>
                                        <p:tgtEl>
                                          <p:spTgt spid="161"/>
                                        </p:tgtEl>
                                      </p:cBhvr>
                                    </p:animEffect>
                                  </p:childTnLst>
                                </p:cTn>
                              </p:par>
                              <p:par>
                                <p:cTn id="50" presetID="53" presetClass="entr" presetSubtype="16" fill="hold" nodeType="withEffect">
                                  <p:stCondLst>
                                    <p:cond delay="0"/>
                                  </p:stCondLst>
                                  <p:childTnLst>
                                    <p:set>
                                      <p:cBhvr>
                                        <p:cTn id="51" dur="1" fill="hold">
                                          <p:stCondLst>
                                            <p:cond delay="0"/>
                                          </p:stCondLst>
                                        </p:cTn>
                                        <p:tgtEl>
                                          <p:spTgt spid="160"/>
                                        </p:tgtEl>
                                        <p:attrNameLst>
                                          <p:attrName>style.visibility</p:attrName>
                                        </p:attrNameLst>
                                      </p:cBhvr>
                                      <p:to>
                                        <p:strVal val="visible"/>
                                      </p:to>
                                    </p:set>
                                    <p:anim calcmode="lin" valueType="num">
                                      <p:cBhvr>
                                        <p:cTn id="52" dur="500" fill="hold"/>
                                        <p:tgtEl>
                                          <p:spTgt spid="160"/>
                                        </p:tgtEl>
                                        <p:attrNameLst>
                                          <p:attrName>ppt_w</p:attrName>
                                        </p:attrNameLst>
                                      </p:cBhvr>
                                      <p:tavLst>
                                        <p:tav tm="0">
                                          <p:val>
                                            <p:fltVal val="0"/>
                                          </p:val>
                                        </p:tav>
                                        <p:tav tm="100000">
                                          <p:val>
                                            <p:strVal val="#ppt_w"/>
                                          </p:val>
                                        </p:tav>
                                      </p:tavLst>
                                    </p:anim>
                                    <p:anim calcmode="lin" valueType="num">
                                      <p:cBhvr>
                                        <p:cTn id="53" dur="500" fill="hold"/>
                                        <p:tgtEl>
                                          <p:spTgt spid="160"/>
                                        </p:tgtEl>
                                        <p:attrNameLst>
                                          <p:attrName>ppt_h</p:attrName>
                                        </p:attrNameLst>
                                      </p:cBhvr>
                                      <p:tavLst>
                                        <p:tav tm="0">
                                          <p:val>
                                            <p:fltVal val="0"/>
                                          </p:val>
                                        </p:tav>
                                        <p:tav tm="100000">
                                          <p:val>
                                            <p:strVal val="#ppt_h"/>
                                          </p:val>
                                        </p:tav>
                                      </p:tavLst>
                                    </p:anim>
                                    <p:animEffect transition="in" filter="fade">
                                      <p:cBhvr>
                                        <p:cTn id="54" dur="500"/>
                                        <p:tgtEl>
                                          <p:spTgt spid="160"/>
                                        </p:tgtEl>
                                      </p:cBhvr>
                                    </p:animEffect>
                                  </p:childTnLst>
                                </p:cTn>
                              </p:par>
                              <p:par>
                                <p:cTn id="55" presetID="53" presetClass="entr" presetSubtype="16"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anim calcmode="lin" valueType="num">
                                      <p:cBhvr>
                                        <p:cTn id="57" dur="500" fill="hold"/>
                                        <p:tgtEl>
                                          <p:spTgt spid="158"/>
                                        </p:tgtEl>
                                        <p:attrNameLst>
                                          <p:attrName>ppt_w</p:attrName>
                                        </p:attrNameLst>
                                      </p:cBhvr>
                                      <p:tavLst>
                                        <p:tav tm="0">
                                          <p:val>
                                            <p:fltVal val="0"/>
                                          </p:val>
                                        </p:tav>
                                        <p:tav tm="100000">
                                          <p:val>
                                            <p:strVal val="#ppt_w"/>
                                          </p:val>
                                        </p:tav>
                                      </p:tavLst>
                                    </p:anim>
                                    <p:anim calcmode="lin" valueType="num">
                                      <p:cBhvr>
                                        <p:cTn id="58" dur="500" fill="hold"/>
                                        <p:tgtEl>
                                          <p:spTgt spid="158"/>
                                        </p:tgtEl>
                                        <p:attrNameLst>
                                          <p:attrName>ppt_h</p:attrName>
                                        </p:attrNameLst>
                                      </p:cBhvr>
                                      <p:tavLst>
                                        <p:tav tm="0">
                                          <p:val>
                                            <p:fltVal val="0"/>
                                          </p:val>
                                        </p:tav>
                                        <p:tav tm="100000">
                                          <p:val>
                                            <p:strVal val="#ppt_h"/>
                                          </p:val>
                                        </p:tav>
                                      </p:tavLst>
                                    </p:anim>
                                    <p:animEffect transition="in" filter="fade">
                                      <p:cBhvr>
                                        <p:cTn id="59"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build="p" animBg="1"/>
      <p:bldP spid="156" grpId="0" animBg="1"/>
      <p:bldP spid="159"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6"/>
          <p:cNvSpPr txBox="1">
            <a:spLocks noGrp="1"/>
          </p:cNvSpPr>
          <p:nvPr>
            <p:ph type="title"/>
          </p:nvPr>
        </p:nvSpPr>
        <p:spPr>
          <a:xfrm>
            <a:off x="1277275" y="666550"/>
            <a:ext cx="7038900" cy="7587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sz="2200"/>
              <a:t>¿Por qué aparecieron las máquinas virtuales?</a:t>
            </a:r>
            <a:endParaRPr sz="2200"/>
          </a:p>
        </p:txBody>
      </p:sp>
      <p:sp>
        <p:nvSpPr>
          <p:cNvPr id="167" name="Google Shape;167;p16"/>
          <p:cNvSpPr txBox="1">
            <a:spLocks noGrp="1"/>
          </p:cNvSpPr>
          <p:nvPr>
            <p:ph type="body" idx="1"/>
          </p:nvPr>
        </p:nvSpPr>
        <p:spPr>
          <a:xfrm>
            <a:off x="697300" y="1945300"/>
            <a:ext cx="3652500" cy="24003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s-419"/>
              <a:t>Es el crecimiento acelerado de máquinas físicas para realizar  cálculos gigantes, a superado completamente el desarrollo del software para dichos cálculos. Para poder aprovechar este gran poder de cálculo aparece la idea de subdividir en varias capas de cálculo que hoy por hoy estas capas las conocemos como máquinas virtuales.  </a:t>
            </a:r>
            <a:endParaRPr/>
          </a:p>
          <a:p>
            <a:pPr marL="0" lvl="0" indent="0" algn="l" rtl="0">
              <a:spcBef>
                <a:spcPts val="1600"/>
              </a:spcBef>
              <a:spcAft>
                <a:spcPts val="1600"/>
              </a:spcAft>
              <a:buNone/>
            </a:pPr>
            <a:endParaRPr/>
          </a:p>
        </p:txBody>
      </p:sp>
      <p:pic>
        <p:nvPicPr>
          <p:cNvPr id="168" name="Google Shape;168;p16"/>
          <p:cNvPicPr preferRelativeResize="0"/>
          <p:nvPr/>
        </p:nvPicPr>
        <p:blipFill>
          <a:blip r:embed="rId3">
            <a:alphaModFix/>
          </a:blip>
          <a:stretch>
            <a:fillRect/>
          </a:stretch>
        </p:blipFill>
        <p:spPr>
          <a:xfrm>
            <a:off x="4572000" y="1945300"/>
            <a:ext cx="4267200" cy="2400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p:cTn id="7" dur="1000" fill="hold"/>
                                        <p:tgtEl>
                                          <p:spTgt spid="166"/>
                                        </p:tgtEl>
                                        <p:attrNameLst>
                                          <p:attrName>ppt_w</p:attrName>
                                        </p:attrNameLst>
                                      </p:cBhvr>
                                      <p:tavLst>
                                        <p:tav tm="0">
                                          <p:val>
                                            <p:fltVal val="0"/>
                                          </p:val>
                                        </p:tav>
                                        <p:tav tm="100000">
                                          <p:val>
                                            <p:strVal val="#ppt_w"/>
                                          </p:val>
                                        </p:tav>
                                      </p:tavLst>
                                    </p:anim>
                                    <p:anim calcmode="lin" valueType="num">
                                      <p:cBhvr>
                                        <p:cTn id="8" dur="1000" fill="hold"/>
                                        <p:tgtEl>
                                          <p:spTgt spid="166"/>
                                        </p:tgtEl>
                                        <p:attrNameLst>
                                          <p:attrName>ppt_h</p:attrName>
                                        </p:attrNameLst>
                                      </p:cBhvr>
                                      <p:tavLst>
                                        <p:tav tm="0">
                                          <p:val>
                                            <p:fltVal val="0"/>
                                          </p:val>
                                        </p:tav>
                                        <p:tav tm="100000">
                                          <p:val>
                                            <p:strVal val="#ppt_h"/>
                                          </p:val>
                                        </p:tav>
                                      </p:tavLst>
                                    </p:anim>
                                    <p:anim calcmode="lin" valueType="num">
                                      <p:cBhvr>
                                        <p:cTn id="9" dur="1000" fill="hold"/>
                                        <p:tgtEl>
                                          <p:spTgt spid="166"/>
                                        </p:tgtEl>
                                        <p:attrNameLst>
                                          <p:attrName>style.rotation</p:attrName>
                                        </p:attrNameLst>
                                      </p:cBhvr>
                                      <p:tavLst>
                                        <p:tav tm="0">
                                          <p:val>
                                            <p:fltVal val="90"/>
                                          </p:val>
                                        </p:tav>
                                        <p:tav tm="100000">
                                          <p:val>
                                            <p:fltVal val="0"/>
                                          </p:val>
                                        </p:tav>
                                      </p:tavLst>
                                    </p:anim>
                                    <p:animEffect transition="in" filter="fade">
                                      <p:cBhvr>
                                        <p:cTn id="10" dur="1000"/>
                                        <p:tgtEl>
                                          <p:spTgt spid="16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7">
                                            <p:bg/>
                                          </p:spTgt>
                                        </p:tgtEl>
                                        <p:attrNameLst>
                                          <p:attrName>style.visibility</p:attrName>
                                        </p:attrNameLst>
                                      </p:cBhvr>
                                      <p:to>
                                        <p:strVal val="visible"/>
                                      </p:to>
                                    </p:set>
                                    <p:anim calcmode="lin" valueType="num">
                                      <p:cBhvr>
                                        <p:cTn id="13" dur="1000" fill="hold"/>
                                        <p:tgtEl>
                                          <p:spTgt spid="167">
                                            <p:bg/>
                                          </p:spTgt>
                                        </p:tgtEl>
                                        <p:attrNameLst>
                                          <p:attrName>ppt_w</p:attrName>
                                        </p:attrNameLst>
                                      </p:cBhvr>
                                      <p:tavLst>
                                        <p:tav tm="0">
                                          <p:val>
                                            <p:fltVal val="0"/>
                                          </p:val>
                                        </p:tav>
                                        <p:tav tm="100000">
                                          <p:val>
                                            <p:strVal val="#ppt_w"/>
                                          </p:val>
                                        </p:tav>
                                      </p:tavLst>
                                    </p:anim>
                                    <p:anim calcmode="lin" valueType="num">
                                      <p:cBhvr>
                                        <p:cTn id="14" dur="1000" fill="hold"/>
                                        <p:tgtEl>
                                          <p:spTgt spid="167">
                                            <p:bg/>
                                          </p:spTgt>
                                        </p:tgtEl>
                                        <p:attrNameLst>
                                          <p:attrName>ppt_h</p:attrName>
                                        </p:attrNameLst>
                                      </p:cBhvr>
                                      <p:tavLst>
                                        <p:tav tm="0">
                                          <p:val>
                                            <p:fltVal val="0"/>
                                          </p:val>
                                        </p:tav>
                                        <p:tav tm="100000">
                                          <p:val>
                                            <p:strVal val="#ppt_h"/>
                                          </p:val>
                                        </p:tav>
                                      </p:tavLst>
                                    </p:anim>
                                    <p:anim calcmode="lin" valueType="num">
                                      <p:cBhvr>
                                        <p:cTn id="15" dur="1000" fill="hold"/>
                                        <p:tgtEl>
                                          <p:spTgt spid="167">
                                            <p:bg/>
                                          </p:spTgt>
                                        </p:tgtEl>
                                        <p:attrNameLst>
                                          <p:attrName>style.rotation</p:attrName>
                                        </p:attrNameLst>
                                      </p:cBhvr>
                                      <p:tavLst>
                                        <p:tav tm="0">
                                          <p:val>
                                            <p:fltVal val="90"/>
                                          </p:val>
                                        </p:tav>
                                        <p:tav tm="100000">
                                          <p:val>
                                            <p:fltVal val="0"/>
                                          </p:val>
                                        </p:tav>
                                      </p:tavLst>
                                    </p:anim>
                                    <p:animEffect transition="in" filter="fade">
                                      <p:cBhvr>
                                        <p:cTn id="16" dur="1000"/>
                                        <p:tgtEl>
                                          <p:spTgt spid="167">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67">
                                            <p:txEl>
                                              <p:pRg st="0" end="0"/>
                                            </p:txEl>
                                          </p:spTgt>
                                        </p:tgtEl>
                                        <p:attrNameLst>
                                          <p:attrName>style.visibility</p:attrName>
                                        </p:attrNameLst>
                                      </p:cBhvr>
                                      <p:to>
                                        <p:strVal val="visible"/>
                                      </p:to>
                                    </p:set>
                                    <p:anim calcmode="lin" valueType="num">
                                      <p:cBhvr>
                                        <p:cTn id="21" dur="1000" fill="hold"/>
                                        <p:tgtEl>
                                          <p:spTgt spid="167">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67">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67">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67">
                                            <p:txEl>
                                              <p:pRg st="0" end="0"/>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168"/>
                                        </p:tgtEl>
                                        <p:attrNameLst>
                                          <p:attrName>style.visibility</p:attrName>
                                        </p:attrNameLst>
                                      </p:cBhvr>
                                      <p:to>
                                        <p:strVal val="visible"/>
                                      </p:to>
                                    </p:set>
                                    <p:anim calcmode="lin" valueType="num">
                                      <p:cBhvr>
                                        <p:cTn id="27" dur="1000" fill="hold"/>
                                        <p:tgtEl>
                                          <p:spTgt spid="168"/>
                                        </p:tgtEl>
                                        <p:attrNameLst>
                                          <p:attrName>ppt_w</p:attrName>
                                        </p:attrNameLst>
                                      </p:cBhvr>
                                      <p:tavLst>
                                        <p:tav tm="0">
                                          <p:val>
                                            <p:fltVal val="0"/>
                                          </p:val>
                                        </p:tav>
                                        <p:tav tm="100000">
                                          <p:val>
                                            <p:strVal val="#ppt_w"/>
                                          </p:val>
                                        </p:tav>
                                      </p:tavLst>
                                    </p:anim>
                                    <p:anim calcmode="lin" valueType="num">
                                      <p:cBhvr>
                                        <p:cTn id="28" dur="1000" fill="hold"/>
                                        <p:tgtEl>
                                          <p:spTgt spid="168"/>
                                        </p:tgtEl>
                                        <p:attrNameLst>
                                          <p:attrName>ppt_h</p:attrName>
                                        </p:attrNameLst>
                                      </p:cBhvr>
                                      <p:tavLst>
                                        <p:tav tm="0">
                                          <p:val>
                                            <p:fltVal val="0"/>
                                          </p:val>
                                        </p:tav>
                                        <p:tav tm="100000">
                                          <p:val>
                                            <p:strVal val="#ppt_h"/>
                                          </p:val>
                                        </p:tav>
                                      </p:tavLst>
                                    </p:anim>
                                    <p:anim calcmode="lin" valueType="num">
                                      <p:cBhvr>
                                        <p:cTn id="29" dur="1000" fill="hold"/>
                                        <p:tgtEl>
                                          <p:spTgt spid="168"/>
                                        </p:tgtEl>
                                        <p:attrNameLst>
                                          <p:attrName>style.rotation</p:attrName>
                                        </p:attrNameLst>
                                      </p:cBhvr>
                                      <p:tavLst>
                                        <p:tav tm="0">
                                          <p:val>
                                            <p:fltVal val="90"/>
                                          </p:val>
                                        </p:tav>
                                        <p:tav tm="100000">
                                          <p:val>
                                            <p:fltVal val="0"/>
                                          </p:val>
                                        </p:tav>
                                      </p:tavLst>
                                    </p:anim>
                                    <p:animEffect transition="in" filter="fade">
                                      <p:cBhvr>
                                        <p:cTn id="30" dur="10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1174750" y="191700"/>
            <a:ext cx="1531800" cy="5565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a:t>La nube</a:t>
            </a:r>
            <a:endParaRPr/>
          </a:p>
        </p:txBody>
      </p:sp>
      <p:sp>
        <p:nvSpPr>
          <p:cNvPr id="174" name="Google Shape;174;p17"/>
          <p:cNvSpPr txBox="1">
            <a:spLocks noGrp="1"/>
          </p:cNvSpPr>
          <p:nvPr>
            <p:ph type="body" idx="1"/>
          </p:nvPr>
        </p:nvSpPr>
        <p:spPr>
          <a:xfrm>
            <a:off x="1174750" y="834975"/>
            <a:ext cx="7726800" cy="41367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sz="1400">
                <a:solidFill>
                  <a:srgbClr val="FFFFFF"/>
                </a:solidFill>
                <a:latin typeface="Montserrat"/>
                <a:ea typeface="Montserrat"/>
                <a:cs typeface="Montserrat"/>
                <a:sym typeface="Montserrat"/>
              </a:rPr>
              <a:t>La nube permite almacenar y acceder a datos y programas a través de Internet en lugar del disco duro de su computadora.</a:t>
            </a:r>
            <a:endParaRPr sz="1400">
              <a:solidFill>
                <a:srgbClr val="FFFFFF"/>
              </a:solidFill>
              <a:latin typeface="Montserrat"/>
              <a:ea typeface="Montserrat"/>
              <a:cs typeface="Montserrat"/>
              <a:sym typeface="Montserrat"/>
            </a:endParaRPr>
          </a:p>
          <a:p>
            <a:pPr marL="0" lvl="0" indent="0" algn="l" rtl="0">
              <a:spcBef>
                <a:spcPts val="1600"/>
              </a:spcBef>
              <a:spcAft>
                <a:spcPts val="0"/>
              </a:spcAft>
              <a:buNone/>
            </a:pPr>
            <a:r>
              <a:rPr lang="es-419" sz="1400">
                <a:solidFill>
                  <a:srgbClr val="FFFFFF"/>
                </a:solidFill>
                <a:latin typeface="Montserrat"/>
                <a:ea typeface="Montserrat"/>
                <a:cs typeface="Montserrat"/>
                <a:sym typeface="Montserrat"/>
              </a:rPr>
              <a:t>Hablamos de nube o </a:t>
            </a:r>
            <a:r>
              <a:rPr lang="es-419" sz="1400" b="1">
                <a:solidFill>
                  <a:srgbClr val="FFFFFF"/>
                </a:solidFill>
                <a:latin typeface="Montserrat"/>
                <a:ea typeface="Montserrat"/>
                <a:cs typeface="Montserrat"/>
                <a:sym typeface="Montserrat"/>
              </a:rPr>
              <a:t>“cloud computing”</a:t>
            </a:r>
            <a:r>
              <a:rPr lang="es-419" sz="1400">
                <a:solidFill>
                  <a:srgbClr val="FFFFFF"/>
                </a:solidFill>
                <a:latin typeface="Montserrat"/>
                <a:ea typeface="Montserrat"/>
                <a:cs typeface="Montserrat"/>
                <a:sym typeface="Montserrat"/>
              </a:rPr>
              <a:t>, cuando accedemos a datos o programas a través de Internet, o al menos, tener esos datos sincronizados con otra información a través de la Web.</a:t>
            </a:r>
            <a:endParaRPr sz="1400">
              <a:solidFill>
                <a:srgbClr val="FFFFFF"/>
              </a:solidFill>
              <a:latin typeface="Montserrat"/>
              <a:ea typeface="Montserrat"/>
              <a:cs typeface="Montserrat"/>
              <a:sym typeface="Montserrat"/>
            </a:endParaRPr>
          </a:p>
          <a:p>
            <a:pPr marL="0" lvl="0" indent="0" algn="l" rtl="0">
              <a:spcBef>
                <a:spcPts val="1600"/>
              </a:spcBef>
              <a:spcAft>
                <a:spcPts val="0"/>
              </a:spcAft>
              <a:buNone/>
            </a:pPr>
            <a:r>
              <a:rPr lang="es-419" sz="1500" b="1">
                <a:solidFill>
                  <a:srgbClr val="FFFFFF"/>
                </a:solidFill>
                <a:latin typeface="Montserrat"/>
                <a:ea typeface="Montserrat"/>
                <a:cs typeface="Montserrat"/>
                <a:sym typeface="Montserrat"/>
              </a:rPr>
              <a:t>Beneficios:</a:t>
            </a:r>
            <a:endParaRPr sz="1500" b="1">
              <a:solidFill>
                <a:srgbClr val="FFFFFF"/>
              </a:solidFill>
              <a:latin typeface="Montserrat"/>
              <a:ea typeface="Montserrat"/>
              <a:cs typeface="Montserrat"/>
              <a:sym typeface="Montserrat"/>
            </a:endParaRPr>
          </a:p>
          <a:p>
            <a:pPr marL="457200" lvl="0" indent="-317500" algn="l" rtl="0">
              <a:lnSpc>
                <a:spcPct val="142857"/>
              </a:lnSpc>
              <a:spcBef>
                <a:spcPts val="3000"/>
              </a:spcBef>
              <a:spcAft>
                <a:spcPts val="0"/>
              </a:spcAft>
              <a:buClr>
                <a:srgbClr val="FFFFFF"/>
              </a:buClr>
              <a:buSzPts val="1400"/>
              <a:buFont typeface="Montserrat"/>
              <a:buAutoNum type="arabicPeriod"/>
            </a:pPr>
            <a:r>
              <a:rPr lang="es-419" sz="1400">
                <a:solidFill>
                  <a:srgbClr val="FFFFFF"/>
                </a:solidFill>
                <a:latin typeface="Montserrat"/>
                <a:ea typeface="Montserrat"/>
                <a:cs typeface="Montserrat"/>
                <a:sym typeface="Montserrat"/>
              </a:rPr>
              <a:t>Podrás acceder desde cualquier parte en la que estés. Los datos de tu empresa siempre estarán a tu disposición en el móvil, tablet u ordenador. Sólo necesitas una conexión a Internet.</a:t>
            </a:r>
            <a:endParaRPr sz="1400">
              <a:solidFill>
                <a:srgbClr val="FFFFFF"/>
              </a:solidFill>
              <a:latin typeface="Montserrat"/>
              <a:ea typeface="Montserrat"/>
              <a:cs typeface="Montserrat"/>
              <a:sym typeface="Montserrat"/>
            </a:endParaRPr>
          </a:p>
          <a:p>
            <a:pPr marL="457200" lvl="0" indent="-317500" algn="l" rtl="0">
              <a:lnSpc>
                <a:spcPct val="142857"/>
              </a:lnSpc>
              <a:spcBef>
                <a:spcPts val="0"/>
              </a:spcBef>
              <a:spcAft>
                <a:spcPts val="0"/>
              </a:spcAft>
              <a:buClr>
                <a:srgbClr val="FFFFFF"/>
              </a:buClr>
              <a:buSzPts val="1400"/>
              <a:buFont typeface="Roboto"/>
              <a:buAutoNum type="arabicPeriod"/>
            </a:pPr>
            <a:r>
              <a:rPr lang="es-419" sz="1400">
                <a:solidFill>
                  <a:srgbClr val="FFFFFF"/>
                </a:solidFill>
                <a:latin typeface="Montserrat"/>
                <a:ea typeface="Montserrat"/>
                <a:cs typeface="Montserrat"/>
                <a:sym typeface="Montserrat"/>
              </a:rPr>
              <a:t>También podrás ahorrarte los costes de adquisición de hardware, implementación de software y mantenimiento. Un software ERP en</a:t>
            </a:r>
            <a:r>
              <a:rPr lang="es-419" sz="1400" b="1">
                <a:solidFill>
                  <a:srgbClr val="FFFFFF"/>
                </a:solidFill>
                <a:latin typeface="Montserrat"/>
                <a:ea typeface="Montserrat"/>
                <a:cs typeface="Montserrat"/>
                <a:sym typeface="Montserrat"/>
              </a:rPr>
              <a:t> la nube</a:t>
            </a:r>
            <a:r>
              <a:rPr lang="es-419" sz="1400">
                <a:solidFill>
                  <a:srgbClr val="FFFFFF"/>
                </a:solidFill>
                <a:latin typeface="Montserrat"/>
                <a:ea typeface="Montserrat"/>
                <a:cs typeface="Montserrat"/>
                <a:sym typeface="Montserrat"/>
              </a:rPr>
              <a:t> es una solución más económica.</a:t>
            </a:r>
            <a:endParaRPr sz="1400">
              <a:solidFill>
                <a:srgbClr val="FFFFFF"/>
              </a:solidFill>
              <a:latin typeface="Montserrat"/>
              <a:ea typeface="Montserrat"/>
              <a:cs typeface="Montserrat"/>
              <a:sym typeface="Montserrat"/>
            </a:endParaRPr>
          </a:p>
          <a:p>
            <a:pPr marL="0" lvl="0" indent="0" algn="l" rtl="0">
              <a:spcBef>
                <a:spcPts val="3000"/>
              </a:spcBef>
              <a:spcAft>
                <a:spcPts val="1600"/>
              </a:spcAft>
              <a:buNone/>
            </a:pPr>
            <a:endParaRPr sz="1500">
              <a:solidFill>
                <a:srgbClr val="FFFFFF"/>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2000"/>
                                        <p:tgtEl>
                                          <p:spTgt spid="173"/>
                                        </p:tgtEl>
                                      </p:cBhvr>
                                    </p:animEffect>
                                    <p:anim calcmode="lin" valueType="num">
                                      <p:cBhvr>
                                        <p:cTn id="8" dur="2000" fill="hold"/>
                                        <p:tgtEl>
                                          <p:spTgt spid="173"/>
                                        </p:tgtEl>
                                        <p:attrNameLst>
                                          <p:attrName>ppt_w</p:attrName>
                                        </p:attrNameLst>
                                      </p:cBhvr>
                                      <p:tavLst>
                                        <p:tav tm="0" fmla="#ppt_w*sin(2.5*pi*$)">
                                          <p:val>
                                            <p:fltVal val="0"/>
                                          </p:val>
                                        </p:tav>
                                        <p:tav tm="100000">
                                          <p:val>
                                            <p:fltVal val="1"/>
                                          </p:val>
                                        </p:tav>
                                      </p:tavLst>
                                    </p:anim>
                                    <p:anim calcmode="lin" valueType="num">
                                      <p:cBhvr>
                                        <p:cTn id="9" dur="2000" fill="hold"/>
                                        <p:tgtEl>
                                          <p:spTgt spid="17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174">
                                            <p:bg/>
                                          </p:spTgt>
                                        </p:tgtEl>
                                        <p:attrNameLst>
                                          <p:attrName>style.visibility</p:attrName>
                                        </p:attrNameLst>
                                      </p:cBhvr>
                                      <p:to>
                                        <p:strVal val="visible"/>
                                      </p:to>
                                    </p:set>
                                    <p:animEffect transition="in" filter="fade">
                                      <p:cBhvr>
                                        <p:cTn id="12" dur="2000"/>
                                        <p:tgtEl>
                                          <p:spTgt spid="174">
                                            <p:bg/>
                                          </p:spTgt>
                                        </p:tgtEl>
                                      </p:cBhvr>
                                    </p:animEffect>
                                    <p:anim calcmode="lin" valueType="num">
                                      <p:cBhvr>
                                        <p:cTn id="13" dur="2000" fill="hold"/>
                                        <p:tgtEl>
                                          <p:spTgt spid="174">
                                            <p:bg/>
                                          </p:spTgt>
                                        </p:tgtEl>
                                        <p:attrNameLst>
                                          <p:attrName>ppt_w</p:attrName>
                                        </p:attrNameLst>
                                      </p:cBhvr>
                                      <p:tavLst>
                                        <p:tav tm="0" fmla="#ppt_w*sin(2.5*pi*$)">
                                          <p:val>
                                            <p:fltVal val="0"/>
                                          </p:val>
                                        </p:tav>
                                        <p:tav tm="100000">
                                          <p:val>
                                            <p:fltVal val="1"/>
                                          </p:val>
                                        </p:tav>
                                      </p:tavLst>
                                    </p:anim>
                                    <p:anim calcmode="lin" valueType="num">
                                      <p:cBhvr>
                                        <p:cTn id="14" dur="2000" fill="hold"/>
                                        <p:tgtEl>
                                          <p:spTgt spid="174">
                                            <p:bg/>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74">
                                            <p:txEl>
                                              <p:pRg st="0" end="0"/>
                                            </p:txEl>
                                          </p:spTgt>
                                        </p:tgtEl>
                                        <p:attrNameLst>
                                          <p:attrName>style.visibility</p:attrName>
                                        </p:attrNameLst>
                                      </p:cBhvr>
                                      <p:to>
                                        <p:strVal val="visible"/>
                                      </p:to>
                                    </p:set>
                                    <p:animEffect transition="in" filter="fade">
                                      <p:cBhvr>
                                        <p:cTn id="19" dur="2000"/>
                                        <p:tgtEl>
                                          <p:spTgt spid="174">
                                            <p:txEl>
                                              <p:pRg st="0" end="0"/>
                                            </p:txEl>
                                          </p:spTgt>
                                        </p:tgtEl>
                                      </p:cBhvr>
                                    </p:animEffect>
                                    <p:anim calcmode="lin" valueType="num">
                                      <p:cBhvr>
                                        <p:cTn id="20" dur="2000" fill="hold"/>
                                        <p:tgtEl>
                                          <p:spTgt spid="174">
                                            <p:txEl>
                                              <p:pRg st="0" end="0"/>
                                            </p:txEl>
                                          </p:spTgt>
                                        </p:tgtEl>
                                        <p:attrNameLst>
                                          <p:attrName>ppt_w</p:attrName>
                                        </p:attrNameLst>
                                      </p:cBhvr>
                                      <p:tavLst>
                                        <p:tav tm="0" fmla="#ppt_w*sin(2.5*pi*$)">
                                          <p:val>
                                            <p:fltVal val="0"/>
                                          </p:val>
                                        </p:tav>
                                        <p:tav tm="100000">
                                          <p:val>
                                            <p:fltVal val="1"/>
                                          </p:val>
                                        </p:tav>
                                      </p:tavLst>
                                    </p:anim>
                                    <p:anim calcmode="lin" valueType="num">
                                      <p:cBhvr>
                                        <p:cTn id="21" dur="2000" fill="hold"/>
                                        <p:tgtEl>
                                          <p:spTgt spid="17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74">
                                            <p:txEl>
                                              <p:pRg st="1" end="1"/>
                                            </p:txEl>
                                          </p:spTgt>
                                        </p:tgtEl>
                                        <p:attrNameLst>
                                          <p:attrName>style.visibility</p:attrName>
                                        </p:attrNameLst>
                                      </p:cBhvr>
                                      <p:to>
                                        <p:strVal val="visible"/>
                                      </p:to>
                                    </p:set>
                                    <p:animEffect transition="in" filter="fade">
                                      <p:cBhvr>
                                        <p:cTn id="26" dur="2000"/>
                                        <p:tgtEl>
                                          <p:spTgt spid="174">
                                            <p:txEl>
                                              <p:pRg st="1" end="1"/>
                                            </p:txEl>
                                          </p:spTgt>
                                        </p:tgtEl>
                                      </p:cBhvr>
                                    </p:animEffect>
                                    <p:anim calcmode="lin" valueType="num">
                                      <p:cBhvr>
                                        <p:cTn id="27" dur="2000" fill="hold"/>
                                        <p:tgtEl>
                                          <p:spTgt spid="174">
                                            <p:txEl>
                                              <p:pRg st="1" end="1"/>
                                            </p:txEl>
                                          </p:spTgt>
                                        </p:tgtEl>
                                        <p:attrNameLst>
                                          <p:attrName>ppt_w</p:attrName>
                                        </p:attrNameLst>
                                      </p:cBhvr>
                                      <p:tavLst>
                                        <p:tav tm="0" fmla="#ppt_w*sin(2.5*pi*$)">
                                          <p:val>
                                            <p:fltVal val="0"/>
                                          </p:val>
                                        </p:tav>
                                        <p:tav tm="100000">
                                          <p:val>
                                            <p:fltVal val="1"/>
                                          </p:val>
                                        </p:tav>
                                      </p:tavLst>
                                    </p:anim>
                                    <p:anim calcmode="lin" valueType="num">
                                      <p:cBhvr>
                                        <p:cTn id="28" dur="2000" fill="hold"/>
                                        <p:tgtEl>
                                          <p:spTgt spid="174">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174">
                                            <p:txEl>
                                              <p:pRg st="2" end="2"/>
                                            </p:txEl>
                                          </p:spTgt>
                                        </p:tgtEl>
                                        <p:attrNameLst>
                                          <p:attrName>style.visibility</p:attrName>
                                        </p:attrNameLst>
                                      </p:cBhvr>
                                      <p:to>
                                        <p:strVal val="visible"/>
                                      </p:to>
                                    </p:set>
                                    <p:animEffect transition="in" filter="fade">
                                      <p:cBhvr>
                                        <p:cTn id="33" dur="2000"/>
                                        <p:tgtEl>
                                          <p:spTgt spid="174">
                                            <p:txEl>
                                              <p:pRg st="2" end="2"/>
                                            </p:txEl>
                                          </p:spTgt>
                                        </p:tgtEl>
                                      </p:cBhvr>
                                    </p:animEffect>
                                    <p:anim calcmode="lin" valueType="num">
                                      <p:cBhvr>
                                        <p:cTn id="34" dur="2000" fill="hold"/>
                                        <p:tgtEl>
                                          <p:spTgt spid="174">
                                            <p:txEl>
                                              <p:pRg st="2" end="2"/>
                                            </p:txEl>
                                          </p:spTgt>
                                        </p:tgtEl>
                                        <p:attrNameLst>
                                          <p:attrName>ppt_w</p:attrName>
                                        </p:attrNameLst>
                                      </p:cBhvr>
                                      <p:tavLst>
                                        <p:tav tm="0" fmla="#ppt_w*sin(2.5*pi*$)">
                                          <p:val>
                                            <p:fltVal val="0"/>
                                          </p:val>
                                        </p:tav>
                                        <p:tav tm="100000">
                                          <p:val>
                                            <p:fltVal val="1"/>
                                          </p:val>
                                        </p:tav>
                                      </p:tavLst>
                                    </p:anim>
                                    <p:anim calcmode="lin" valueType="num">
                                      <p:cBhvr>
                                        <p:cTn id="35" dur="2000" fill="hold"/>
                                        <p:tgtEl>
                                          <p:spTgt spid="174">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74">
                                            <p:txEl>
                                              <p:pRg st="3" end="3"/>
                                            </p:txEl>
                                          </p:spTgt>
                                        </p:tgtEl>
                                        <p:attrNameLst>
                                          <p:attrName>style.visibility</p:attrName>
                                        </p:attrNameLst>
                                      </p:cBhvr>
                                      <p:to>
                                        <p:strVal val="visible"/>
                                      </p:to>
                                    </p:set>
                                    <p:animEffect transition="in" filter="fade">
                                      <p:cBhvr>
                                        <p:cTn id="40" dur="2000"/>
                                        <p:tgtEl>
                                          <p:spTgt spid="174">
                                            <p:txEl>
                                              <p:pRg st="3" end="3"/>
                                            </p:txEl>
                                          </p:spTgt>
                                        </p:tgtEl>
                                      </p:cBhvr>
                                    </p:animEffect>
                                    <p:anim calcmode="lin" valueType="num">
                                      <p:cBhvr>
                                        <p:cTn id="41" dur="2000" fill="hold"/>
                                        <p:tgtEl>
                                          <p:spTgt spid="174">
                                            <p:txEl>
                                              <p:pRg st="3" end="3"/>
                                            </p:txEl>
                                          </p:spTgt>
                                        </p:tgtEl>
                                        <p:attrNameLst>
                                          <p:attrName>ppt_w</p:attrName>
                                        </p:attrNameLst>
                                      </p:cBhvr>
                                      <p:tavLst>
                                        <p:tav tm="0" fmla="#ppt_w*sin(2.5*pi*$)">
                                          <p:val>
                                            <p:fltVal val="0"/>
                                          </p:val>
                                        </p:tav>
                                        <p:tav tm="100000">
                                          <p:val>
                                            <p:fltVal val="1"/>
                                          </p:val>
                                        </p:tav>
                                      </p:tavLst>
                                    </p:anim>
                                    <p:anim calcmode="lin" valueType="num">
                                      <p:cBhvr>
                                        <p:cTn id="42" dur="2000" fill="hold"/>
                                        <p:tgtEl>
                                          <p:spTgt spid="174">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grpId="0" nodeType="clickEffect">
                                  <p:stCondLst>
                                    <p:cond delay="0"/>
                                  </p:stCondLst>
                                  <p:childTnLst>
                                    <p:set>
                                      <p:cBhvr>
                                        <p:cTn id="46" dur="1" fill="hold">
                                          <p:stCondLst>
                                            <p:cond delay="0"/>
                                          </p:stCondLst>
                                        </p:cTn>
                                        <p:tgtEl>
                                          <p:spTgt spid="174">
                                            <p:txEl>
                                              <p:pRg st="4" end="4"/>
                                            </p:txEl>
                                          </p:spTgt>
                                        </p:tgtEl>
                                        <p:attrNameLst>
                                          <p:attrName>style.visibility</p:attrName>
                                        </p:attrNameLst>
                                      </p:cBhvr>
                                      <p:to>
                                        <p:strVal val="visible"/>
                                      </p:to>
                                    </p:set>
                                    <p:animEffect transition="in" filter="fade">
                                      <p:cBhvr>
                                        <p:cTn id="47" dur="2000"/>
                                        <p:tgtEl>
                                          <p:spTgt spid="174">
                                            <p:txEl>
                                              <p:pRg st="4" end="4"/>
                                            </p:txEl>
                                          </p:spTgt>
                                        </p:tgtEl>
                                      </p:cBhvr>
                                    </p:animEffect>
                                    <p:anim calcmode="lin" valueType="num">
                                      <p:cBhvr>
                                        <p:cTn id="48" dur="2000" fill="hold"/>
                                        <p:tgtEl>
                                          <p:spTgt spid="174">
                                            <p:txEl>
                                              <p:pRg st="4" end="4"/>
                                            </p:txEl>
                                          </p:spTgt>
                                        </p:tgtEl>
                                        <p:attrNameLst>
                                          <p:attrName>ppt_w</p:attrName>
                                        </p:attrNameLst>
                                      </p:cBhvr>
                                      <p:tavLst>
                                        <p:tav tm="0" fmla="#ppt_w*sin(2.5*pi*$)">
                                          <p:val>
                                            <p:fltVal val="0"/>
                                          </p:val>
                                        </p:tav>
                                        <p:tav tm="100000">
                                          <p:val>
                                            <p:fltVal val="1"/>
                                          </p:val>
                                        </p:tav>
                                      </p:tavLst>
                                    </p:anim>
                                    <p:anim calcmode="lin" valueType="num">
                                      <p:cBhvr>
                                        <p:cTn id="49" dur="2000" fill="hold"/>
                                        <p:tgtEl>
                                          <p:spTgt spid="174">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1297500" y="393750"/>
            <a:ext cx="2451300" cy="6273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a:t>Google Cloud</a:t>
            </a:r>
            <a:endParaRPr/>
          </a:p>
          <a:p>
            <a:pPr marL="0" lvl="0" indent="0" algn="l" rtl="0">
              <a:spcBef>
                <a:spcPts val="0"/>
              </a:spcBef>
              <a:spcAft>
                <a:spcPts val="0"/>
              </a:spcAft>
              <a:buNone/>
            </a:pPr>
            <a:endParaRPr sz="1200"/>
          </a:p>
          <a:p>
            <a:pPr marL="0" lvl="0" indent="0" algn="l" rtl="0">
              <a:spcBef>
                <a:spcPts val="0"/>
              </a:spcBef>
              <a:spcAft>
                <a:spcPts val="0"/>
              </a:spcAft>
              <a:buNone/>
            </a:pPr>
            <a:endParaRPr sz="1600"/>
          </a:p>
        </p:txBody>
      </p:sp>
      <p:sp>
        <p:nvSpPr>
          <p:cNvPr id="180" name="Google Shape;180;p18"/>
          <p:cNvSpPr txBox="1">
            <a:spLocks noGrp="1"/>
          </p:cNvSpPr>
          <p:nvPr>
            <p:ph type="body" idx="1"/>
          </p:nvPr>
        </p:nvSpPr>
        <p:spPr>
          <a:xfrm>
            <a:off x="1297500" y="1226150"/>
            <a:ext cx="3379200" cy="13455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s-419"/>
              <a:t>Es una suite que contiene diversos servicios que funcionan en la misma infraestructura que utiliza Google de manera interna, por ejemplo con servicios como Youtube o Google Search.</a:t>
            </a:r>
            <a:endParaRPr/>
          </a:p>
        </p:txBody>
      </p:sp>
      <p:sp>
        <p:nvSpPr>
          <p:cNvPr id="181" name="Google Shape;181;p18"/>
          <p:cNvSpPr txBox="1"/>
          <p:nvPr/>
        </p:nvSpPr>
        <p:spPr>
          <a:xfrm>
            <a:off x="5416575" y="2571750"/>
            <a:ext cx="3468300" cy="2199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s-419" sz="1300">
                <a:solidFill>
                  <a:srgbClr val="FFFFFF"/>
                </a:solidFill>
              </a:rPr>
              <a:t>Más productos de Cloud.</a:t>
            </a:r>
            <a:endParaRPr sz="1300">
              <a:solidFill>
                <a:srgbClr val="FFFFFF"/>
              </a:solidFill>
            </a:endParaRPr>
          </a:p>
          <a:p>
            <a:pPr marL="0" lvl="0" indent="0" algn="just" rtl="0">
              <a:spcBef>
                <a:spcPts val="0"/>
              </a:spcBef>
              <a:spcAft>
                <a:spcPts val="0"/>
              </a:spcAft>
              <a:buNone/>
            </a:pPr>
            <a:r>
              <a:rPr lang="es-419" sz="1200">
                <a:solidFill>
                  <a:srgbClr val="FFFFFF"/>
                </a:solidFill>
              </a:rPr>
              <a:t>-Gmail, Documentos, Drive, Hangouts y mucho más.</a:t>
            </a:r>
            <a:endParaRPr sz="1200">
              <a:solidFill>
                <a:srgbClr val="FFFFFF"/>
              </a:solidFill>
            </a:endParaRPr>
          </a:p>
          <a:p>
            <a:pPr marL="0" lvl="0" indent="0" algn="just" rtl="0">
              <a:spcBef>
                <a:spcPts val="0"/>
              </a:spcBef>
              <a:spcAft>
                <a:spcPts val="0"/>
              </a:spcAft>
              <a:buNone/>
            </a:pPr>
            <a:r>
              <a:rPr lang="es-419" sz="1200">
                <a:solidFill>
                  <a:srgbClr val="FFFFFF"/>
                </a:solidFill>
              </a:rPr>
              <a:t>-Crea con datos completos en tiempo real.</a:t>
            </a:r>
            <a:endParaRPr sz="1200">
              <a:solidFill>
                <a:srgbClr val="FFFFFF"/>
              </a:solidFill>
            </a:endParaRPr>
          </a:p>
          <a:p>
            <a:pPr marL="0" lvl="0" indent="0" algn="just" rtl="0">
              <a:spcBef>
                <a:spcPts val="0"/>
              </a:spcBef>
              <a:spcAft>
                <a:spcPts val="0"/>
              </a:spcAft>
              <a:buNone/>
            </a:pPr>
            <a:r>
              <a:rPr lang="es-419" sz="1200">
                <a:solidFill>
                  <a:srgbClr val="FFFFFF"/>
                </a:solidFill>
              </a:rPr>
              <a:t>-Gestiona fácilmente las identidades de los usuarios.</a:t>
            </a:r>
            <a:endParaRPr sz="1200">
              <a:solidFill>
                <a:srgbClr val="FFFFFF"/>
              </a:solidFill>
            </a:endParaRPr>
          </a:p>
          <a:p>
            <a:pPr marL="0" lvl="0" indent="0" algn="just" rtl="0">
              <a:spcBef>
                <a:spcPts val="0"/>
              </a:spcBef>
              <a:spcAft>
                <a:spcPts val="0"/>
              </a:spcAft>
              <a:buNone/>
            </a:pPr>
            <a:r>
              <a:rPr lang="es-419" sz="1200">
                <a:solidFill>
                  <a:srgbClr val="FFFFFF"/>
                </a:solidFill>
              </a:rPr>
              <a:t>-Consigue dispositivos con Chrome OS y su navegador.</a:t>
            </a:r>
            <a:endParaRPr sz="1200">
              <a:solidFill>
                <a:srgbClr val="FFFFFF"/>
              </a:solidFill>
            </a:endParaRPr>
          </a:p>
          <a:p>
            <a:pPr marL="0" lvl="0" indent="0" algn="just" rtl="0">
              <a:spcBef>
                <a:spcPts val="0"/>
              </a:spcBef>
              <a:spcAft>
                <a:spcPts val="0"/>
              </a:spcAft>
              <a:buNone/>
            </a:pPr>
            <a:r>
              <a:rPr lang="es-419" sz="1200">
                <a:solidFill>
                  <a:srgbClr val="FFFFFF"/>
                </a:solidFill>
              </a:rPr>
              <a:t>-Dispositivos inteligentes, sistemas operativos y aplicaciones empresariales.</a:t>
            </a:r>
            <a:endParaRPr sz="1200">
              <a:solidFill>
                <a:srgbClr val="FFFFFF"/>
              </a:solidFill>
            </a:endParaRPr>
          </a:p>
        </p:txBody>
      </p:sp>
      <p:sp>
        <p:nvSpPr>
          <p:cNvPr id="182" name="Google Shape;182;p18"/>
          <p:cNvSpPr txBox="1">
            <a:spLocks noGrp="1"/>
          </p:cNvSpPr>
          <p:nvPr>
            <p:ph type="title"/>
          </p:nvPr>
        </p:nvSpPr>
        <p:spPr>
          <a:xfrm>
            <a:off x="5486500" y="2039725"/>
            <a:ext cx="1273200" cy="433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sz="1900"/>
              <a:t>Servicios</a:t>
            </a:r>
            <a:endParaRPr sz="1900"/>
          </a:p>
        </p:txBody>
      </p:sp>
      <p:pic>
        <p:nvPicPr>
          <p:cNvPr id="183" name="Google Shape;183;p18"/>
          <p:cNvPicPr preferRelativeResize="0"/>
          <p:nvPr/>
        </p:nvPicPr>
        <p:blipFill>
          <a:blip r:embed="rId3">
            <a:alphaModFix/>
          </a:blip>
          <a:stretch>
            <a:fillRect/>
          </a:stretch>
        </p:blipFill>
        <p:spPr>
          <a:xfrm>
            <a:off x="1339375" y="2715925"/>
            <a:ext cx="2957805" cy="1643225"/>
          </a:xfrm>
          <a:prstGeom prst="rect">
            <a:avLst/>
          </a:prstGeom>
          <a:noFill/>
          <a:ln>
            <a:noFill/>
          </a:ln>
        </p:spPr>
      </p:pic>
      <p:pic>
        <p:nvPicPr>
          <p:cNvPr id="184" name="Google Shape;184;p18"/>
          <p:cNvPicPr preferRelativeResize="0"/>
          <p:nvPr/>
        </p:nvPicPr>
        <p:blipFill>
          <a:blip r:embed="rId4">
            <a:alphaModFix/>
          </a:blip>
          <a:stretch>
            <a:fillRect/>
          </a:stretch>
        </p:blipFill>
        <p:spPr>
          <a:xfrm>
            <a:off x="5609025" y="223975"/>
            <a:ext cx="3083398" cy="1734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0">
                                            <p:bg/>
                                          </p:spTgt>
                                        </p:tgtEl>
                                        <p:attrNameLst>
                                          <p:attrName>style.visibility</p:attrName>
                                        </p:attrNameLst>
                                      </p:cBhvr>
                                      <p:to>
                                        <p:strVal val="visible"/>
                                      </p:to>
                                    </p:set>
                                    <p:animEffect transition="in" filter="fade">
                                      <p:cBhvr>
                                        <p:cTn id="10" dur="500"/>
                                        <p:tgtEl>
                                          <p:spTgt spid="180">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0">
                                            <p:txEl>
                                              <p:pRg st="0" end="0"/>
                                            </p:txEl>
                                          </p:spTgt>
                                        </p:tgtEl>
                                        <p:attrNameLst>
                                          <p:attrName>style.visibility</p:attrName>
                                        </p:attrNameLst>
                                      </p:cBhvr>
                                      <p:to>
                                        <p:strVal val="visible"/>
                                      </p:to>
                                    </p:set>
                                    <p:animEffect transition="in" filter="fade">
                                      <p:cBhvr>
                                        <p:cTn id="15" dur="500"/>
                                        <p:tgtEl>
                                          <p:spTgt spid="18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3"/>
                                        </p:tgtEl>
                                        <p:attrNameLst>
                                          <p:attrName>style.visibility</p:attrName>
                                        </p:attrNameLst>
                                      </p:cBhvr>
                                      <p:to>
                                        <p:strVal val="visible"/>
                                      </p:to>
                                    </p:set>
                                    <p:animEffect transition="in" filter="fade">
                                      <p:cBhvr>
                                        <p:cTn id="18" dur="500"/>
                                        <p:tgtEl>
                                          <p:spTgt spid="183"/>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wheel(1)">
                                      <p:cBhvr>
                                        <p:cTn id="23" dur="2000"/>
                                        <p:tgtEl>
                                          <p:spTgt spid="182"/>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81"/>
                                        </p:tgtEl>
                                        <p:attrNameLst>
                                          <p:attrName>style.visibility</p:attrName>
                                        </p:attrNameLst>
                                      </p:cBhvr>
                                      <p:to>
                                        <p:strVal val="visible"/>
                                      </p:to>
                                    </p:set>
                                    <p:animEffect transition="in" filter="wheel(1)">
                                      <p:cBhvr>
                                        <p:cTn id="26" dur="2000"/>
                                        <p:tgtEl>
                                          <p:spTgt spid="181"/>
                                        </p:tgtEl>
                                      </p:cBhvr>
                                    </p:animEffect>
                                  </p:childTnLst>
                                </p:cTn>
                              </p:par>
                              <p:par>
                                <p:cTn id="27" presetID="21" presetClass="entr" presetSubtype="1" fill="hold" nodeType="withEffect">
                                  <p:stCondLst>
                                    <p:cond delay="0"/>
                                  </p:stCondLst>
                                  <p:childTnLst>
                                    <p:set>
                                      <p:cBhvr>
                                        <p:cTn id="28" dur="1" fill="hold">
                                          <p:stCondLst>
                                            <p:cond delay="0"/>
                                          </p:stCondLst>
                                        </p:cTn>
                                        <p:tgtEl>
                                          <p:spTgt spid="184"/>
                                        </p:tgtEl>
                                        <p:attrNameLst>
                                          <p:attrName>style.visibility</p:attrName>
                                        </p:attrNameLst>
                                      </p:cBhvr>
                                      <p:to>
                                        <p:strVal val="visible"/>
                                      </p:to>
                                    </p:set>
                                    <p:animEffect transition="in" filter="wheel(1)">
                                      <p:cBhvr>
                                        <p:cTn id="29" dur="2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0" grpId="0" build="p" animBg="1"/>
      <p:bldP spid="181" grpId="0" animBg="1"/>
      <p:bldP spid="1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1297500" y="393750"/>
            <a:ext cx="7038900" cy="6576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05000"/>
              </a:lnSpc>
              <a:spcBef>
                <a:spcPts val="0"/>
              </a:spcBef>
              <a:spcAft>
                <a:spcPts val="0"/>
              </a:spcAft>
              <a:buNone/>
            </a:pPr>
            <a:r>
              <a:rPr lang="es-419">
                <a:solidFill>
                  <a:srgbClr val="FFFFFF"/>
                </a:solidFill>
                <a:latin typeface="Times New Roman"/>
                <a:ea typeface="Times New Roman"/>
                <a:cs typeface="Times New Roman"/>
                <a:sym typeface="Times New Roman"/>
              </a:rPr>
              <a:t>Mapa global de las regiones de Google Cloud Platform </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190" name="Google Shape;190;p19"/>
          <p:cNvPicPr preferRelativeResize="0"/>
          <p:nvPr/>
        </p:nvPicPr>
        <p:blipFill>
          <a:blip r:embed="rId3">
            <a:alphaModFix/>
          </a:blip>
          <a:stretch>
            <a:fillRect/>
          </a:stretch>
        </p:blipFill>
        <p:spPr>
          <a:xfrm>
            <a:off x="1427176" y="1230687"/>
            <a:ext cx="6581199" cy="34113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randombar(horizontal)">
                                      <p:cBhvr>
                                        <p:cTn id="7" dur="500"/>
                                        <p:tgtEl>
                                          <p:spTgt spid="189"/>
                                        </p:tgtEl>
                                      </p:cBhvr>
                                    </p:animEffect>
                                  </p:childTnLst>
                                </p:cTn>
                              </p:par>
                              <p:par>
                                <p:cTn id="8" presetID="14" presetClass="entr" presetSubtype="10"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randombar(horizontal)">
                                      <p:cBhvr>
                                        <p:cTn id="10"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0"/>
          <p:cNvPicPr preferRelativeResize="0"/>
          <p:nvPr/>
        </p:nvPicPr>
        <p:blipFill>
          <a:blip r:embed="rId3">
            <a:alphaModFix/>
          </a:blip>
          <a:stretch>
            <a:fillRect/>
          </a:stretch>
        </p:blipFill>
        <p:spPr>
          <a:xfrm>
            <a:off x="932650" y="2964924"/>
            <a:ext cx="2575457" cy="1609676"/>
          </a:xfrm>
          <a:prstGeom prst="rect">
            <a:avLst/>
          </a:prstGeom>
          <a:noFill/>
          <a:ln>
            <a:noFill/>
          </a:ln>
        </p:spPr>
      </p:pic>
      <p:sp>
        <p:nvSpPr>
          <p:cNvPr id="196" name="Google Shape;196;p20"/>
          <p:cNvSpPr txBox="1">
            <a:spLocks noGrp="1"/>
          </p:cNvSpPr>
          <p:nvPr>
            <p:ph type="title"/>
          </p:nvPr>
        </p:nvSpPr>
        <p:spPr>
          <a:xfrm>
            <a:off x="1170950" y="297075"/>
            <a:ext cx="7680000" cy="546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sz="2200"/>
              <a:t>¿Cómo instalar un maquina virtual en Google Cloud ?</a:t>
            </a:r>
            <a:endParaRPr sz="2200"/>
          </a:p>
        </p:txBody>
      </p:sp>
      <p:sp>
        <p:nvSpPr>
          <p:cNvPr id="197" name="Google Shape;197;p20"/>
          <p:cNvSpPr txBox="1">
            <a:spLocks noGrp="1"/>
          </p:cNvSpPr>
          <p:nvPr>
            <p:ph type="body" idx="1"/>
          </p:nvPr>
        </p:nvSpPr>
        <p:spPr>
          <a:xfrm>
            <a:off x="1170950" y="1043275"/>
            <a:ext cx="989700" cy="5469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419" sz="1900"/>
              <a:t>Pasos:</a:t>
            </a:r>
            <a:endParaRPr sz="1900"/>
          </a:p>
          <a:p>
            <a:pPr marL="457200" lvl="0" indent="0" algn="l" rtl="0">
              <a:spcBef>
                <a:spcPts val="1600"/>
              </a:spcBef>
              <a:spcAft>
                <a:spcPts val="1600"/>
              </a:spcAft>
              <a:buNone/>
            </a:pPr>
            <a:endParaRPr/>
          </a:p>
        </p:txBody>
      </p:sp>
      <p:pic>
        <p:nvPicPr>
          <p:cNvPr id="198" name="Google Shape;198;p20"/>
          <p:cNvPicPr preferRelativeResize="0"/>
          <p:nvPr/>
        </p:nvPicPr>
        <p:blipFill>
          <a:blip r:embed="rId4">
            <a:alphaModFix/>
          </a:blip>
          <a:stretch>
            <a:fillRect/>
          </a:stretch>
        </p:blipFill>
        <p:spPr>
          <a:xfrm>
            <a:off x="6023150" y="1043275"/>
            <a:ext cx="2287312" cy="1429575"/>
          </a:xfrm>
          <a:prstGeom prst="rect">
            <a:avLst/>
          </a:prstGeom>
          <a:noFill/>
          <a:ln>
            <a:noFill/>
          </a:ln>
        </p:spPr>
      </p:pic>
      <p:sp>
        <p:nvSpPr>
          <p:cNvPr id="199" name="Google Shape;199;p20"/>
          <p:cNvSpPr/>
          <p:nvPr/>
        </p:nvSpPr>
        <p:spPr>
          <a:xfrm>
            <a:off x="792050" y="3032650"/>
            <a:ext cx="378900" cy="258300"/>
          </a:xfrm>
          <a:prstGeom prst="ellipse">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0"/>
          <p:cNvPicPr preferRelativeResize="0"/>
          <p:nvPr/>
        </p:nvPicPr>
        <p:blipFill rotWithShape="1">
          <a:blip r:embed="rId5">
            <a:alphaModFix/>
          </a:blip>
          <a:srcRect t="7861" b="7241"/>
          <a:stretch/>
        </p:blipFill>
        <p:spPr>
          <a:xfrm>
            <a:off x="2550050" y="1043275"/>
            <a:ext cx="2694350" cy="1429575"/>
          </a:xfrm>
          <a:prstGeom prst="rect">
            <a:avLst/>
          </a:prstGeom>
          <a:noFill/>
          <a:ln>
            <a:noFill/>
          </a:ln>
        </p:spPr>
      </p:pic>
      <p:sp>
        <p:nvSpPr>
          <p:cNvPr id="201" name="Google Shape;201;p20"/>
          <p:cNvSpPr/>
          <p:nvPr/>
        </p:nvSpPr>
        <p:spPr>
          <a:xfrm>
            <a:off x="5360625" y="1636750"/>
            <a:ext cx="546300" cy="38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152575" y="3334925"/>
            <a:ext cx="546300" cy="38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 name="Google Shape;203;p20"/>
          <p:cNvPicPr preferRelativeResize="0"/>
          <p:nvPr/>
        </p:nvPicPr>
        <p:blipFill>
          <a:blip r:embed="rId6">
            <a:alphaModFix/>
          </a:blip>
          <a:stretch>
            <a:fillRect/>
          </a:stretch>
        </p:blipFill>
        <p:spPr>
          <a:xfrm>
            <a:off x="4529400" y="2814425"/>
            <a:ext cx="3351424" cy="2094650"/>
          </a:xfrm>
          <a:prstGeom prst="rect">
            <a:avLst/>
          </a:prstGeom>
          <a:noFill/>
          <a:ln>
            <a:noFill/>
          </a:ln>
        </p:spPr>
      </p:pic>
      <p:sp>
        <p:nvSpPr>
          <p:cNvPr id="204" name="Google Shape;204;p20"/>
          <p:cNvSpPr/>
          <p:nvPr/>
        </p:nvSpPr>
        <p:spPr>
          <a:xfrm>
            <a:off x="3745588" y="3523500"/>
            <a:ext cx="546300" cy="38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5030325" y="3156550"/>
            <a:ext cx="378900" cy="134400"/>
          </a:xfrm>
          <a:prstGeom prst="ellipse">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4529400" y="4316300"/>
            <a:ext cx="415500" cy="134400"/>
          </a:xfrm>
          <a:prstGeom prst="ellipse">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 calcmode="lin" valueType="num">
                                      <p:cBhvr additive="base">
                                        <p:cTn id="7" dur="500" fill="hold"/>
                                        <p:tgtEl>
                                          <p:spTgt spid="196"/>
                                        </p:tgtEl>
                                        <p:attrNameLst>
                                          <p:attrName>ppt_x</p:attrName>
                                        </p:attrNameLst>
                                      </p:cBhvr>
                                      <p:tavLst>
                                        <p:tav tm="0">
                                          <p:val>
                                            <p:strVal val="#ppt_x"/>
                                          </p:val>
                                        </p:tav>
                                        <p:tav tm="100000">
                                          <p:val>
                                            <p:strVal val="#ppt_x"/>
                                          </p:val>
                                        </p:tav>
                                      </p:tavLst>
                                    </p:anim>
                                    <p:anim calcmode="lin" valueType="num">
                                      <p:cBhvr additive="base">
                                        <p:cTn id="8" dur="500" fill="hold"/>
                                        <p:tgtEl>
                                          <p:spTgt spid="19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7">
                                            <p:bg/>
                                          </p:spTgt>
                                        </p:tgtEl>
                                        <p:attrNameLst>
                                          <p:attrName>style.visibility</p:attrName>
                                        </p:attrNameLst>
                                      </p:cBhvr>
                                      <p:to>
                                        <p:strVal val="visible"/>
                                      </p:to>
                                    </p:set>
                                    <p:anim calcmode="lin" valueType="num">
                                      <p:cBhvr additive="base">
                                        <p:cTn id="11" dur="500" fill="hold"/>
                                        <p:tgtEl>
                                          <p:spTgt spid="197">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197">
                                            <p:bg/>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7">
                                            <p:txEl>
                                              <p:pRg st="0" end="0"/>
                                            </p:txEl>
                                          </p:spTgt>
                                        </p:tgtEl>
                                        <p:attrNameLst>
                                          <p:attrName>style.visibility</p:attrName>
                                        </p:attrNameLst>
                                      </p:cBhvr>
                                      <p:to>
                                        <p:strVal val="visible"/>
                                      </p:to>
                                    </p:set>
                                    <p:anim calcmode="lin" valueType="num">
                                      <p:cBhvr additive="base">
                                        <p:cTn id="17" dur="500" fill="hold"/>
                                        <p:tgtEl>
                                          <p:spTgt spid="19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00"/>
                                        </p:tgtEl>
                                        <p:attrNameLst>
                                          <p:attrName>style.visibility</p:attrName>
                                        </p:attrNameLst>
                                      </p:cBhvr>
                                      <p:to>
                                        <p:strVal val="visible"/>
                                      </p:to>
                                    </p:set>
                                    <p:animEffect transition="in" filter="fade">
                                      <p:cBhvr>
                                        <p:cTn id="23" dur="1000"/>
                                        <p:tgtEl>
                                          <p:spTgt spid="200"/>
                                        </p:tgtEl>
                                      </p:cBhvr>
                                    </p:animEffect>
                                    <p:anim calcmode="lin" valueType="num">
                                      <p:cBhvr>
                                        <p:cTn id="24" dur="1000" fill="hold"/>
                                        <p:tgtEl>
                                          <p:spTgt spid="200"/>
                                        </p:tgtEl>
                                        <p:attrNameLst>
                                          <p:attrName>ppt_x</p:attrName>
                                        </p:attrNameLst>
                                      </p:cBhvr>
                                      <p:tavLst>
                                        <p:tav tm="0">
                                          <p:val>
                                            <p:strVal val="#ppt_x"/>
                                          </p:val>
                                        </p:tav>
                                        <p:tav tm="100000">
                                          <p:val>
                                            <p:strVal val="#ppt_x"/>
                                          </p:val>
                                        </p:tav>
                                      </p:tavLst>
                                    </p:anim>
                                    <p:anim calcmode="lin" valueType="num">
                                      <p:cBhvr>
                                        <p:cTn id="25" dur="1000" fill="hold"/>
                                        <p:tgtEl>
                                          <p:spTgt spid="20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01"/>
                                        </p:tgtEl>
                                        <p:attrNameLst>
                                          <p:attrName>style.visibility</p:attrName>
                                        </p:attrNameLst>
                                      </p:cBhvr>
                                      <p:to>
                                        <p:strVal val="visible"/>
                                      </p:to>
                                    </p:set>
                                    <p:animEffect transition="in" filter="fade">
                                      <p:cBhvr>
                                        <p:cTn id="28" dur="1000"/>
                                        <p:tgtEl>
                                          <p:spTgt spid="201"/>
                                        </p:tgtEl>
                                      </p:cBhvr>
                                    </p:animEffect>
                                    <p:anim calcmode="lin" valueType="num">
                                      <p:cBhvr>
                                        <p:cTn id="29" dur="1000" fill="hold"/>
                                        <p:tgtEl>
                                          <p:spTgt spid="201"/>
                                        </p:tgtEl>
                                        <p:attrNameLst>
                                          <p:attrName>ppt_x</p:attrName>
                                        </p:attrNameLst>
                                      </p:cBhvr>
                                      <p:tavLst>
                                        <p:tav tm="0">
                                          <p:val>
                                            <p:strVal val="#ppt_x"/>
                                          </p:val>
                                        </p:tav>
                                        <p:tav tm="100000">
                                          <p:val>
                                            <p:strVal val="#ppt_x"/>
                                          </p:val>
                                        </p:tav>
                                      </p:tavLst>
                                    </p:anim>
                                    <p:anim calcmode="lin" valueType="num">
                                      <p:cBhvr>
                                        <p:cTn id="30"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8"/>
                                        </p:tgtEl>
                                        <p:attrNameLst>
                                          <p:attrName>style.visibility</p:attrName>
                                        </p:attrNameLst>
                                      </p:cBhvr>
                                      <p:to>
                                        <p:strVal val="visible"/>
                                      </p:to>
                                    </p:set>
                                    <p:anim calcmode="lin" valueType="num">
                                      <p:cBhvr additive="base">
                                        <p:cTn id="35" dur="500" fill="hold"/>
                                        <p:tgtEl>
                                          <p:spTgt spid="198"/>
                                        </p:tgtEl>
                                        <p:attrNameLst>
                                          <p:attrName>ppt_x</p:attrName>
                                        </p:attrNameLst>
                                      </p:cBhvr>
                                      <p:tavLst>
                                        <p:tav tm="0">
                                          <p:val>
                                            <p:strVal val="#ppt_x"/>
                                          </p:val>
                                        </p:tav>
                                        <p:tav tm="100000">
                                          <p:val>
                                            <p:strVal val="#ppt_x"/>
                                          </p:val>
                                        </p:tav>
                                      </p:tavLst>
                                    </p:anim>
                                    <p:anim calcmode="lin" valueType="num">
                                      <p:cBhvr additive="base">
                                        <p:cTn id="36"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fade">
                                      <p:cBhvr>
                                        <p:cTn id="41" dur="1000"/>
                                        <p:tgtEl>
                                          <p:spTgt spid="202"/>
                                        </p:tgtEl>
                                      </p:cBhvr>
                                    </p:animEffect>
                                    <p:anim calcmode="lin" valueType="num">
                                      <p:cBhvr>
                                        <p:cTn id="42" dur="1000" fill="hold"/>
                                        <p:tgtEl>
                                          <p:spTgt spid="202"/>
                                        </p:tgtEl>
                                        <p:attrNameLst>
                                          <p:attrName>ppt_x</p:attrName>
                                        </p:attrNameLst>
                                      </p:cBhvr>
                                      <p:tavLst>
                                        <p:tav tm="0">
                                          <p:val>
                                            <p:strVal val="#ppt_x"/>
                                          </p:val>
                                        </p:tav>
                                        <p:tav tm="100000">
                                          <p:val>
                                            <p:strVal val="#ppt_x"/>
                                          </p:val>
                                        </p:tav>
                                      </p:tavLst>
                                    </p:anim>
                                    <p:anim calcmode="lin" valueType="num">
                                      <p:cBhvr>
                                        <p:cTn id="43" dur="1000" fill="hold"/>
                                        <p:tgtEl>
                                          <p:spTgt spid="20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95"/>
                                        </p:tgtEl>
                                        <p:attrNameLst>
                                          <p:attrName>style.visibility</p:attrName>
                                        </p:attrNameLst>
                                      </p:cBhvr>
                                      <p:to>
                                        <p:strVal val="visible"/>
                                      </p:to>
                                    </p:set>
                                    <p:animEffect transition="in" filter="fade">
                                      <p:cBhvr>
                                        <p:cTn id="46" dur="1000"/>
                                        <p:tgtEl>
                                          <p:spTgt spid="195"/>
                                        </p:tgtEl>
                                      </p:cBhvr>
                                    </p:animEffect>
                                    <p:anim calcmode="lin" valueType="num">
                                      <p:cBhvr>
                                        <p:cTn id="47" dur="1000" fill="hold"/>
                                        <p:tgtEl>
                                          <p:spTgt spid="195"/>
                                        </p:tgtEl>
                                        <p:attrNameLst>
                                          <p:attrName>ppt_x</p:attrName>
                                        </p:attrNameLst>
                                      </p:cBhvr>
                                      <p:tavLst>
                                        <p:tav tm="0">
                                          <p:val>
                                            <p:strVal val="#ppt_x"/>
                                          </p:val>
                                        </p:tav>
                                        <p:tav tm="100000">
                                          <p:val>
                                            <p:strVal val="#ppt_x"/>
                                          </p:val>
                                        </p:tav>
                                      </p:tavLst>
                                    </p:anim>
                                    <p:anim calcmode="lin" valueType="num">
                                      <p:cBhvr>
                                        <p:cTn id="48" dur="1000" fill="hold"/>
                                        <p:tgtEl>
                                          <p:spTgt spid="19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fade">
                                      <p:cBhvr>
                                        <p:cTn id="51" dur="1000"/>
                                        <p:tgtEl>
                                          <p:spTgt spid="199"/>
                                        </p:tgtEl>
                                      </p:cBhvr>
                                    </p:animEffect>
                                    <p:anim calcmode="lin" valueType="num">
                                      <p:cBhvr>
                                        <p:cTn id="52" dur="1000" fill="hold"/>
                                        <p:tgtEl>
                                          <p:spTgt spid="199"/>
                                        </p:tgtEl>
                                        <p:attrNameLst>
                                          <p:attrName>ppt_x</p:attrName>
                                        </p:attrNameLst>
                                      </p:cBhvr>
                                      <p:tavLst>
                                        <p:tav tm="0">
                                          <p:val>
                                            <p:strVal val="#ppt_x"/>
                                          </p:val>
                                        </p:tav>
                                        <p:tav tm="100000">
                                          <p:val>
                                            <p:strVal val="#ppt_x"/>
                                          </p:val>
                                        </p:tav>
                                      </p:tavLst>
                                    </p:anim>
                                    <p:anim calcmode="lin" valueType="num">
                                      <p:cBhvr>
                                        <p:cTn id="53" dur="1000" fill="hold"/>
                                        <p:tgtEl>
                                          <p:spTgt spid="19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04"/>
                                        </p:tgtEl>
                                        <p:attrNameLst>
                                          <p:attrName>style.visibility</p:attrName>
                                        </p:attrNameLst>
                                      </p:cBhvr>
                                      <p:to>
                                        <p:strVal val="visible"/>
                                      </p:to>
                                    </p:set>
                                    <p:animEffect transition="in" filter="fade">
                                      <p:cBhvr>
                                        <p:cTn id="58" dur="1000"/>
                                        <p:tgtEl>
                                          <p:spTgt spid="204"/>
                                        </p:tgtEl>
                                      </p:cBhvr>
                                    </p:animEffect>
                                    <p:anim calcmode="lin" valueType="num">
                                      <p:cBhvr>
                                        <p:cTn id="59" dur="1000" fill="hold"/>
                                        <p:tgtEl>
                                          <p:spTgt spid="204"/>
                                        </p:tgtEl>
                                        <p:attrNameLst>
                                          <p:attrName>ppt_x</p:attrName>
                                        </p:attrNameLst>
                                      </p:cBhvr>
                                      <p:tavLst>
                                        <p:tav tm="0">
                                          <p:val>
                                            <p:strVal val="#ppt_x"/>
                                          </p:val>
                                        </p:tav>
                                        <p:tav tm="100000">
                                          <p:val>
                                            <p:strVal val="#ppt_x"/>
                                          </p:val>
                                        </p:tav>
                                      </p:tavLst>
                                    </p:anim>
                                    <p:anim calcmode="lin" valueType="num">
                                      <p:cBhvr>
                                        <p:cTn id="60" dur="1000" fill="hold"/>
                                        <p:tgtEl>
                                          <p:spTgt spid="20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03"/>
                                        </p:tgtEl>
                                        <p:attrNameLst>
                                          <p:attrName>style.visibility</p:attrName>
                                        </p:attrNameLst>
                                      </p:cBhvr>
                                      <p:to>
                                        <p:strVal val="visible"/>
                                      </p:to>
                                    </p:set>
                                    <p:animEffect transition="in" filter="fade">
                                      <p:cBhvr>
                                        <p:cTn id="63" dur="1000"/>
                                        <p:tgtEl>
                                          <p:spTgt spid="203"/>
                                        </p:tgtEl>
                                      </p:cBhvr>
                                    </p:animEffect>
                                    <p:anim calcmode="lin" valueType="num">
                                      <p:cBhvr>
                                        <p:cTn id="64" dur="1000" fill="hold"/>
                                        <p:tgtEl>
                                          <p:spTgt spid="203"/>
                                        </p:tgtEl>
                                        <p:attrNameLst>
                                          <p:attrName>ppt_x</p:attrName>
                                        </p:attrNameLst>
                                      </p:cBhvr>
                                      <p:tavLst>
                                        <p:tav tm="0">
                                          <p:val>
                                            <p:strVal val="#ppt_x"/>
                                          </p:val>
                                        </p:tav>
                                        <p:tav tm="100000">
                                          <p:val>
                                            <p:strVal val="#ppt_x"/>
                                          </p:val>
                                        </p:tav>
                                      </p:tavLst>
                                    </p:anim>
                                    <p:anim calcmode="lin" valueType="num">
                                      <p:cBhvr>
                                        <p:cTn id="65" dur="1000" fill="hold"/>
                                        <p:tgtEl>
                                          <p:spTgt spid="20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06"/>
                                        </p:tgtEl>
                                        <p:attrNameLst>
                                          <p:attrName>style.visibility</p:attrName>
                                        </p:attrNameLst>
                                      </p:cBhvr>
                                      <p:to>
                                        <p:strVal val="visible"/>
                                      </p:to>
                                    </p:set>
                                    <p:animEffect transition="in" filter="fade">
                                      <p:cBhvr>
                                        <p:cTn id="68" dur="1000"/>
                                        <p:tgtEl>
                                          <p:spTgt spid="206"/>
                                        </p:tgtEl>
                                      </p:cBhvr>
                                    </p:animEffect>
                                    <p:anim calcmode="lin" valueType="num">
                                      <p:cBhvr>
                                        <p:cTn id="69" dur="1000" fill="hold"/>
                                        <p:tgtEl>
                                          <p:spTgt spid="206"/>
                                        </p:tgtEl>
                                        <p:attrNameLst>
                                          <p:attrName>ppt_x</p:attrName>
                                        </p:attrNameLst>
                                      </p:cBhvr>
                                      <p:tavLst>
                                        <p:tav tm="0">
                                          <p:val>
                                            <p:strVal val="#ppt_x"/>
                                          </p:val>
                                        </p:tav>
                                        <p:tav tm="100000">
                                          <p:val>
                                            <p:strVal val="#ppt_x"/>
                                          </p:val>
                                        </p:tav>
                                      </p:tavLst>
                                    </p:anim>
                                    <p:anim calcmode="lin" valueType="num">
                                      <p:cBhvr>
                                        <p:cTn id="70" dur="1000" fill="hold"/>
                                        <p:tgtEl>
                                          <p:spTgt spid="20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5"/>
                                        </p:tgtEl>
                                        <p:attrNameLst>
                                          <p:attrName>style.visibility</p:attrName>
                                        </p:attrNameLst>
                                      </p:cBhvr>
                                      <p:to>
                                        <p:strVal val="visible"/>
                                      </p:to>
                                    </p:set>
                                    <p:animEffect transition="in" filter="fade">
                                      <p:cBhvr>
                                        <p:cTn id="73" dur="1000"/>
                                        <p:tgtEl>
                                          <p:spTgt spid="205"/>
                                        </p:tgtEl>
                                      </p:cBhvr>
                                    </p:animEffect>
                                    <p:anim calcmode="lin" valueType="num">
                                      <p:cBhvr>
                                        <p:cTn id="74" dur="1000" fill="hold"/>
                                        <p:tgtEl>
                                          <p:spTgt spid="205"/>
                                        </p:tgtEl>
                                        <p:attrNameLst>
                                          <p:attrName>ppt_x</p:attrName>
                                        </p:attrNameLst>
                                      </p:cBhvr>
                                      <p:tavLst>
                                        <p:tav tm="0">
                                          <p:val>
                                            <p:strVal val="#ppt_x"/>
                                          </p:val>
                                        </p:tav>
                                        <p:tav tm="100000">
                                          <p:val>
                                            <p:strVal val="#ppt_x"/>
                                          </p:val>
                                        </p:tav>
                                      </p:tavLst>
                                    </p:anim>
                                    <p:anim calcmode="lin" valueType="num">
                                      <p:cBhvr>
                                        <p:cTn id="75" dur="1000" fill="hold"/>
                                        <p:tgtEl>
                                          <p:spTgt spid="2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build="p" animBg="1"/>
      <p:bldP spid="199" grpId="0" animBg="1"/>
      <p:bldP spid="201" grpId="0" animBg="1"/>
      <p:bldP spid="202" grpId="0" animBg="1"/>
      <p:bldP spid="204" grpId="0" animBg="1"/>
      <p:bldP spid="205" grpId="0" animBg="1"/>
      <p:bldP spid="20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1"/>
          <p:cNvPicPr preferRelativeResize="0"/>
          <p:nvPr/>
        </p:nvPicPr>
        <p:blipFill rotWithShape="1">
          <a:blip r:embed="rId3">
            <a:alphaModFix/>
          </a:blip>
          <a:srcRect l="2946" t="8690" r="3507" b="5265"/>
          <a:stretch/>
        </p:blipFill>
        <p:spPr>
          <a:xfrm>
            <a:off x="1198075" y="568338"/>
            <a:ext cx="2680650" cy="1541124"/>
          </a:xfrm>
          <a:prstGeom prst="rect">
            <a:avLst/>
          </a:prstGeom>
          <a:noFill/>
          <a:ln>
            <a:noFill/>
          </a:ln>
        </p:spPr>
      </p:pic>
      <p:sp>
        <p:nvSpPr>
          <p:cNvPr id="212" name="Google Shape;212;p21"/>
          <p:cNvSpPr/>
          <p:nvPr/>
        </p:nvSpPr>
        <p:spPr>
          <a:xfrm>
            <a:off x="4025688" y="1021188"/>
            <a:ext cx="546300" cy="38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a:off x="2347331" y="1213638"/>
            <a:ext cx="257400" cy="134400"/>
          </a:xfrm>
          <a:prstGeom prst="ellipse">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 name="Google Shape;214;p21"/>
          <p:cNvPicPr preferRelativeResize="0"/>
          <p:nvPr/>
        </p:nvPicPr>
        <p:blipFill rotWithShape="1">
          <a:blip r:embed="rId4">
            <a:alphaModFix/>
          </a:blip>
          <a:srcRect l="3781" t="11331" r="3771" b="5474"/>
          <a:stretch/>
        </p:blipFill>
        <p:spPr>
          <a:xfrm>
            <a:off x="4823575" y="174825"/>
            <a:ext cx="3828199" cy="2152875"/>
          </a:xfrm>
          <a:prstGeom prst="rect">
            <a:avLst/>
          </a:prstGeom>
          <a:noFill/>
          <a:ln>
            <a:noFill/>
          </a:ln>
        </p:spPr>
      </p:pic>
      <p:sp>
        <p:nvSpPr>
          <p:cNvPr id="215" name="Google Shape;215;p21"/>
          <p:cNvSpPr/>
          <p:nvPr/>
        </p:nvSpPr>
        <p:spPr>
          <a:xfrm>
            <a:off x="252888" y="3140863"/>
            <a:ext cx="546300" cy="38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21"/>
          <p:cNvPicPr preferRelativeResize="0"/>
          <p:nvPr/>
        </p:nvPicPr>
        <p:blipFill rotWithShape="1">
          <a:blip r:embed="rId5">
            <a:alphaModFix/>
          </a:blip>
          <a:srcRect l="2957" t="9931" r="3732" b="6190"/>
          <a:stretch/>
        </p:blipFill>
        <p:spPr>
          <a:xfrm>
            <a:off x="960625" y="2397513"/>
            <a:ext cx="3507949" cy="1971026"/>
          </a:xfrm>
          <a:prstGeom prst="rect">
            <a:avLst/>
          </a:prstGeom>
          <a:noFill/>
          <a:ln>
            <a:noFill/>
          </a:ln>
        </p:spPr>
      </p:pic>
      <p:pic>
        <p:nvPicPr>
          <p:cNvPr id="217" name="Google Shape;217;p21"/>
          <p:cNvPicPr preferRelativeResize="0"/>
          <p:nvPr/>
        </p:nvPicPr>
        <p:blipFill>
          <a:blip r:embed="rId6">
            <a:alphaModFix/>
          </a:blip>
          <a:stretch>
            <a:fillRect/>
          </a:stretch>
        </p:blipFill>
        <p:spPr>
          <a:xfrm>
            <a:off x="5206774" y="2571750"/>
            <a:ext cx="3627120" cy="2266950"/>
          </a:xfrm>
          <a:prstGeom prst="rect">
            <a:avLst/>
          </a:prstGeom>
          <a:noFill/>
          <a:ln>
            <a:noFill/>
          </a:ln>
        </p:spPr>
      </p:pic>
      <p:sp>
        <p:nvSpPr>
          <p:cNvPr id="218" name="Google Shape;218;p21"/>
          <p:cNvSpPr/>
          <p:nvPr/>
        </p:nvSpPr>
        <p:spPr>
          <a:xfrm>
            <a:off x="4533938" y="3412038"/>
            <a:ext cx="546300" cy="38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500" fill="hold"/>
                                        <p:tgtEl>
                                          <p:spTgt spid="213"/>
                                        </p:tgtEl>
                                        <p:attrNameLst>
                                          <p:attrName>ppt_x</p:attrName>
                                        </p:attrNameLst>
                                      </p:cBhvr>
                                      <p:tavLst>
                                        <p:tav tm="0">
                                          <p:val>
                                            <p:strVal val="#ppt_x"/>
                                          </p:val>
                                        </p:tav>
                                        <p:tav tm="100000">
                                          <p:val>
                                            <p:strVal val="#ppt_x"/>
                                          </p:val>
                                        </p:tav>
                                      </p:tavLst>
                                    </p:anim>
                                    <p:anim calcmode="lin" valueType="num">
                                      <p:cBhvr additive="base">
                                        <p:cTn id="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
                                        </p:tgtEl>
                                        <p:attrNameLst>
                                          <p:attrName>style.visibility</p:attrName>
                                        </p:attrNameLst>
                                      </p:cBhvr>
                                      <p:to>
                                        <p:strVal val="visible"/>
                                      </p:to>
                                    </p:set>
                                    <p:anim calcmode="lin" valueType="num">
                                      <p:cBhvr additive="base">
                                        <p:cTn id="13" dur="500" fill="hold"/>
                                        <p:tgtEl>
                                          <p:spTgt spid="215"/>
                                        </p:tgtEl>
                                        <p:attrNameLst>
                                          <p:attrName>ppt_x</p:attrName>
                                        </p:attrNameLst>
                                      </p:cBhvr>
                                      <p:tavLst>
                                        <p:tav tm="0">
                                          <p:val>
                                            <p:strVal val="#ppt_x"/>
                                          </p:val>
                                        </p:tav>
                                        <p:tav tm="100000">
                                          <p:val>
                                            <p:strVal val="#ppt_x"/>
                                          </p:val>
                                        </p:tav>
                                      </p:tavLst>
                                    </p:anim>
                                    <p:anim calcmode="lin" valueType="num">
                                      <p:cBhvr additive="base">
                                        <p:cTn id="14" dur="500" fill="hold"/>
                                        <p:tgtEl>
                                          <p:spTgt spid="2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1"/>
                                        </p:tgtEl>
                                        <p:attrNameLst>
                                          <p:attrName>style.visibility</p:attrName>
                                        </p:attrNameLst>
                                      </p:cBhvr>
                                      <p:to>
                                        <p:strVal val="visible"/>
                                      </p:to>
                                    </p:set>
                                    <p:anim calcmode="lin" valueType="num">
                                      <p:cBhvr additive="base">
                                        <p:cTn id="19" dur="500" fill="hold"/>
                                        <p:tgtEl>
                                          <p:spTgt spid="211"/>
                                        </p:tgtEl>
                                        <p:attrNameLst>
                                          <p:attrName>ppt_x</p:attrName>
                                        </p:attrNameLst>
                                      </p:cBhvr>
                                      <p:tavLst>
                                        <p:tav tm="0">
                                          <p:val>
                                            <p:strVal val="#ppt_x"/>
                                          </p:val>
                                        </p:tav>
                                        <p:tav tm="100000">
                                          <p:val>
                                            <p:strVal val="#ppt_x"/>
                                          </p:val>
                                        </p:tav>
                                      </p:tavLst>
                                    </p:anim>
                                    <p:anim calcmode="lin" valueType="num">
                                      <p:cBhvr additive="base">
                                        <p:cTn id="20" dur="500" fill="hold"/>
                                        <p:tgtEl>
                                          <p:spTgt spid="2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2"/>
                                        </p:tgtEl>
                                        <p:attrNameLst>
                                          <p:attrName>style.visibility</p:attrName>
                                        </p:attrNameLst>
                                      </p:cBhvr>
                                      <p:to>
                                        <p:strVal val="visible"/>
                                      </p:to>
                                    </p:set>
                                    <p:anim calcmode="lin" valueType="num">
                                      <p:cBhvr additive="base">
                                        <p:cTn id="23" dur="500" fill="hold"/>
                                        <p:tgtEl>
                                          <p:spTgt spid="212"/>
                                        </p:tgtEl>
                                        <p:attrNameLst>
                                          <p:attrName>ppt_x</p:attrName>
                                        </p:attrNameLst>
                                      </p:cBhvr>
                                      <p:tavLst>
                                        <p:tav tm="0">
                                          <p:val>
                                            <p:strVal val="#ppt_x"/>
                                          </p:val>
                                        </p:tav>
                                        <p:tav tm="100000">
                                          <p:val>
                                            <p:strVal val="#ppt_x"/>
                                          </p:val>
                                        </p:tav>
                                      </p:tavLst>
                                    </p:anim>
                                    <p:anim calcmode="lin" valueType="num">
                                      <p:cBhvr additive="base">
                                        <p:cTn id="24" dur="500" fill="hold"/>
                                        <p:tgtEl>
                                          <p:spTgt spid="2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4"/>
                                        </p:tgtEl>
                                        <p:attrNameLst>
                                          <p:attrName>style.visibility</p:attrName>
                                        </p:attrNameLst>
                                      </p:cBhvr>
                                      <p:to>
                                        <p:strVal val="visible"/>
                                      </p:to>
                                    </p:set>
                                    <p:anim calcmode="lin" valueType="num">
                                      <p:cBhvr additive="base">
                                        <p:cTn id="27" dur="500" fill="hold"/>
                                        <p:tgtEl>
                                          <p:spTgt spid="214"/>
                                        </p:tgtEl>
                                        <p:attrNameLst>
                                          <p:attrName>ppt_x</p:attrName>
                                        </p:attrNameLst>
                                      </p:cBhvr>
                                      <p:tavLst>
                                        <p:tav tm="0">
                                          <p:val>
                                            <p:strVal val="#ppt_x"/>
                                          </p:val>
                                        </p:tav>
                                        <p:tav tm="100000">
                                          <p:val>
                                            <p:strVal val="#ppt_x"/>
                                          </p:val>
                                        </p:tav>
                                      </p:tavLst>
                                    </p:anim>
                                    <p:anim calcmode="lin" valueType="num">
                                      <p:cBhvr additive="base">
                                        <p:cTn id="28"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6"/>
                                        </p:tgtEl>
                                        <p:attrNameLst>
                                          <p:attrName>style.visibility</p:attrName>
                                        </p:attrNameLst>
                                      </p:cBhvr>
                                      <p:to>
                                        <p:strVal val="visible"/>
                                      </p:to>
                                    </p:set>
                                    <p:anim calcmode="lin" valueType="num">
                                      <p:cBhvr additive="base">
                                        <p:cTn id="33" dur="500" fill="hold"/>
                                        <p:tgtEl>
                                          <p:spTgt spid="216"/>
                                        </p:tgtEl>
                                        <p:attrNameLst>
                                          <p:attrName>ppt_x</p:attrName>
                                        </p:attrNameLst>
                                      </p:cBhvr>
                                      <p:tavLst>
                                        <p:tav tm="0">
                                          <p:val>
                                            <p:strVal val="#ppt_x"/>
                                          </p:val>
                                        </p:tav>
                                        <p:tav tm="100000">
                                          <p:val>
                                            <p:strVal val="#ppt_x"/>
                                          </p:val>
                                        </p:tav>
                                      </p:tavLst>
                                    </p:anim>
                                    <p:anim calcmode="lin" valueType="num">
                                      <p:cBhvr additive="base">
                                        <p:cTn id="34" dur="500" fill="hold"/>
                                        <p:tgtEl>
                                          <p:spTgt spid="2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8"/>
                                        </p:tgtEl>
                                        <p:attrNameLst>
                                          <p:attrName>style.visibility</p:attrName>
                                        </p:attrNameLst>
                                      </p:cBhvr>
                                      <p:to>
                                        <p:strVal val="visible"/>
                                      </p:to>
                                    </p:set>
                                    <p:anim calcmode="lin" valueType="num">
                                      <p:cBhvr additive="base">
                                        <p:cTn id="37" dur="500" fill="hold"/>
                                        <p:tgtEl>
                                          <p:spTgt spid="218"/>
                                        </p:tgtEl>
                                        <p:attrNameLst>
                                          <p:attrName>ppt_x</p:attrName>
                                        </p:attrNameLst>
                                      </p:cBhvr>
                                      <p:tavLst>
                                        <p:tav tm="0">
                                          <p:val>
                                            <p:strVal val="#ppt_x"/>
                                          </p:val>
                                        </p:tav>
                                        <p:tav tm="100000">
                                          <p:val>
                                            <p:strVal val="#ppt_x"/>
                                          </p:val>
                                        </p:tav>
                                      </p:tavLst>
                                    </p:anim>
                                    <p:anim calcmode="lin" valueType="num">
                                      <p:cBhvr additive="base">
                                        <p:cTn id="38"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17"/>
                                        </p:tgtEl>
                                        <p:attrNameLst>
                                          <p:attrName>style.visibility</p:attrName>
                                        </p:attrNameLst>
                                      </p:cBhvr>
                                      <p:to>
                                        <p:strVal val="visible"/>
                                      </p:to>
                                    </p:set>
                                    <p:anim calcmode="lin" valueType="num">
                                      <p:cBhvr additive="base">
                                        <p:cTn id="43" dur="500" fill="hold"/>
                                        <p:tgtEl>
                                          <p:spTgt spid="217"/>
                                        </p:tgtEl>
                                        <p:attrNameLst>
                                          <p:attrName>ppt_x</p:attrName>
                                        </p:attrNameLst>
                                      </p:cBhvr>
                                      <p:tavLst>
                                        <p:tav tm="0">
                                          <p:val>
                                            <p:strVal val="#ppt_x"/>
                                          </p:val>
                                        </p:tav>
                                        <p:tav tm="100000">
                                          <p:val>
                                            <p:strVal val="#ppt_x"/>
                                          </p:val>
                                        </p:tav>
                                      </p:tavLst>
                                    </p:anim>
                                    <p:anim calcmode="lin" valueType="num">
                                      <p:cBhvr additive="base">
                                        <p:cTn id="44"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215" grpId="0" animBg="1"/>
      <p:bldP spid="218" grpId="0" animBg="1"/>
    </p:bld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659</Words>
  <Application>Microsoft Office PowerPoint</Application>
  <PresentationFormat>Presentación en pantalla (16:9)</PresentationFormat>
  <Paragraphs>41</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Lato</vt:lpstr>
      <vt:lpstr>Times New Roman</vt:lpstr>
      <vt:lpstr>Roboto</vt:lpstr>
      <vt:lpstr>Arial</vt:lpstr>
      <vt:lpstr>Montserrat</vt:lpstr>
      <vt:lpstr>Focus</vt:lpstr>
      <vt:lpstr>Tutorial de Compute Engine: virtual Machines (vMs) Google Cloud, para generación de máquinas virtuales </vt:lpstr>
      <vt:lpstr>El objetivo:</vt:lpstr>
      <vt:lpstr>¿Qué es una máquina virtual? </vt:lpstr>
      <vt:lpstr>¿Por qué aparecieron las máquinas virtuales?</vt:lpstr>
      <vt:lpstr>La nube</vt:lpstr>
      <vt:lpstr>Google Cloud  </vt:lpstr>
      <vt:lpstr>Mapa global de las regiones de Google Cloud Platform  </vt:lpstr>
      <vt:lpstr>¿Cómo instalar un maquina virtual en Google Cloud ?</vt:lpstr>
      <vt:lpstr>Presentación de PowerPoint</vt:lpstr>
      <vt:lpstr>Conclusiones </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de Compute Engine: virtual Machines (vMs) Google Cloud, para generación de máquinas virtuales</dc:title>
  <dc:creator>Marlon Torres</dc:creator>
  <cp:lastModifiedBy>Marlon Torres</cp:lastModifiedBy>
  <cp:revision>3</cp:revision>
  <dcterms:modified xsi:type="dcterms:W3CDTF">2020-06-04T14:14:57Z</dcterms:modified>
</cp:coreProperties>
</file>